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37"/>
  </p:notesMasterIdLst>
  <p:sldIdLst>
    <p:sldId id="256" r:id="rId3"/>
    <p:sldId id="282" r:id="rId4"/>
    <p:sldId id="257" r:id="rId5"/>
    <p:sldId id="286" r:id="rId6"/>
    <p:sldId id="258" r:id="rId7"/>
    <p:sldId id="289" r:id="rId8"/>
    <p:sldId id="268" r:id="rId9"/>
    <p:sldId id="291" r:id="rId10"/>
    <p:sldId id="266" r:id="rId11"/>
    <p:sldId id="261" r:id="rId12"/>
    <p:sldId id="264" r:id="rId13"/>
    <p:sldId id="267" r:id="rId14"/>
    <p:sldId id="263" r:id="rId15"/>
    <p:sldId id="292" r:id="rId16"/>
    <p:sldId id="293" r:id="rId17"/>
    <p:sldId id="260" r:id="rId18"/>
    <p:sldId id="294" r:id="rId19"/>
    <p:sldId id="295" r:id="rId20"/>
    <p:sldId id="296" r:id="rId21"/>
    <p:sldId id="298" r:id="rId22"/>
    <p:sldId id="299" r:id="rId23"/>
    <p:sldId id="259" r:id="rId24"/>
    <p:sldId id="301" r:id="rId25"/>
    <p:sldId id="302" r:id="rId26"/>
    <p:sldId id="303" r:id="rId27"/>
    <p:sldId id="265" r:id="rId28"/>
    <p:sldId id="304" r:id="rId29"/>
    <p:sldId id="269" r:id="rId30"/>
    <p:sldId id="305" r:id="rId31"/>
    <p:sldId id="262" r:id="rId32"/>
    <p:sldId id="306" r:id="rId33"/>
    <p:sldId id="307" r:id="rId34"/>
    <p:sldId id="270" r:id="rId35"/>
    <p:sldId id="27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964">
          <p15:clr>
            <a:srgbClr val="A4A3A4"/>
          </p15:clr>
        </p15:guide>
        <p15:guide id="4" orient="horz" pos="364">
          <p15:clr>
            <a:srgbClr val="A4A3A4"/>
          </p15:clr>
        </p15:guide>
        <p15:guide id="5" orient="horz" pos="862">
          <p15:clr>
            <a:srgbClr val="A4A3A4"/>
          </p15:clr>
        </p15:guide>
        <p15:guide id="6" pos="7446">
          <p15:clr>
            <a:srgbClr val="A4A3A4"/>
          </p15:clr>
        </p15:guide>
        <p15:guide id="7" pos="2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C8E6C9"/>
    <a:srgbClr val="EEC738"/>
    <a:srgbClr val="FCBB4E"/>
    <a:srgbClr val="FCF7E5"/>
    <a:srgbClr val="FCFCFA"/>
    <a:srgbClr val="F7DA27"/>
    <a:srgbClr val="FCFCFC"/>
    <a:srgbClr val="D9D9DB"/>
    <a:srgbClr val="DCD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432" y="184"/>
      </p:cViewPr>
      <p:guideLst>
        <p:guide orient="horz" pos="2137"/>
        <p:guide pos="3840"/>
        <p:guide orient="horz" pos="3964"/>
        <p:guide orient="horz" pos="364"/>
        <p:guide orient="horz" pos="862"/>
        <p:guide pos="7446"/>
        <p:guide pos="2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71668512"/>
        <c:axId val="-271667968"/>
      </c:barChart>
      <c:catAx>
        <c:axId val="-27166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-271667968"/>
        <c:crosses val="autoZero"/>
        <c:auto val="1"/>
        <c:lblAlgn val="ctr"/>
        <c:lblOffset val="100"/>
        <c:noMultiLvlLbl val="0"/>
      </c:catAx>
      <c:valAx>
        <c:axId val="-271667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716685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blipFill rotWithShape="1">
      <a:blip xmlns:r="http://schemas.openxmlformats.org/officeDocument/2006/relationships" r:embed="rId3"/>
      <a:stretch>
        <a:fillRect/>
      </a:stretch>
    </a:blipFill>
    <a:ln>
      <a:noFill/>
    </a:ln>
    <a:effectLst/>
  </c:spPr>
  <c:txPr>
    <a:bodyPr/>
    <a:lstStyle/>
    <a:p>
      <a:pPr>
        <a:defRPr lang="zh-CN" sz="1600"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6786683" y="0"/>
            <a:ext cx="5405318" cy="3865444"/>
            <a:chOff x="5771952" y="0"/>
            <a:chExt cx="2851265" cy="2038993"/>
          </a:xfrm>
        </p:grpSpPr>
        <p:sp>
          <p:nvSpPr>
            <p:cNvPr id="8" name="任意多边形: 形状 7"/>
            <p:cNvSpPr/>
            <p:nvPr/>
          </p:nvSpPr>
          <p:spPr>
            <a:xfrm>
              <a:off x="7605706" y="0"/>
              <a:ext cx="1017511" cy="2038993"/>
            </a:xfrm>
            <a:custGeom>
              <a:avLst/>
              <a:gdLst>
                <a:gd name="connsiteX0" fmla="*/ 85001 w 1017511"/>
                <a:gd name="connsiteY0" fmla="*/ 1106483 h 2038993"/>
                <a:gd name="connsiteX1" fmla="*/ 1017511 w 1017511"/>
                <a:gd name="connsiteY1" fmla="*/ 2038993 h 2038993"/>
                <a:gd name="connsiteX2" fmla="*/ 1017511 w 1017511"/>
                <a:gd name="connsiteY2" fmla="*/ 0 h 2038993"/>
                <a:gd name="connsiteX3" fmla="*/ 781044 w 1017511"/>
                <a:gd name="connsiteY3" fmla="*/ 0 h 2038993"/>
                <a:gd name="connsiteX4" fmla="*/ 85001 w 1017511"/>
                <a:gd name="connsiteY4" fmla="*/ 696042 h 2038993"/>
                <a:gd name="connsiteX5" fmla="*/ 85001 w 1017511"/>
                <a:gd name="connsiteY5" fmla="*/ 1106483 h 203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511" h="2038993">
                  <a:moveTo>
                    <a:pt x="85001" y="1106483"/>
                  </a:moveTo>
                  <a:lnTo>
                    <a:pt x="1017511" y="2038993"/>
                  </a:lnTo>
                  <a:lnTo>
                    <a:pt x="1017511" y="0"/>
                  </a:lnTo>
                  <a:lnTo>
                    <a:pt x="781044" y="0"/>
                  </a:lnTo>
                  <a:lnTo>
                    <a:pt x="85001" y="696042"/>
                  </a:lnTo>
                  <a:cubicBezTo>
                    <a:pt x="-28334" y="809378"/>
                    <a:pt x="-28334" y="993148"/>
                    <a:pt x="85001" y="1106483"/>
                  </a:cubicBezTo>
                  <a:close/>
                </a:path>
              </a:pathLst>
            </a:custGeom>
            <a:gradFill>
              <a:gsLst>
                <a:gs pos="0">
                  <a:srgbClr val="F7DA27"/>
                </a:gs>
                <a:gs pos="100000">
                  <a:srgbClr val="EEC738"/>
                </a:gs>
              </a:gsLst>
              <a:lin ang="0" scaled="1"/>
            </a:gradFill>
            <a:ln w="7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771952" y="0"/>
              <a:ext cx="2219201" cy="979862"/>
            </a:xfrm>
            <a:custGeom>
              <a:avLst/>
              <a:gdLst>
                <a:gd name="connsiteX0" fmla="*/ 1331075 w 2219201"/>
                <a:gd name="connsiteY0" fmla="*/ 888126 h 979862"/>
                <a:gd name="connsiteX1" fmla="*/ 2219202 w 2219201"/>
                <a:gd name="connsiteY1" fmla="*/ 0 h 979862"/>
                <a:gd name="connsiteX2" fmla="*/ 0 w 2219201"/>
                <a:gd name="connsiteY2" fmla="*/ 0 h 979862"/>
                <a:gd name="connsiteX3" fmla="*/ 888126 w 2219201"/>
                <a:gd name="connsiteY3" fmla="*/ 888126 h 979862"/>
                <a:gd name="connsiteX4" fmla="*/ 1331075 w 2219201"/>
                <a:gd name="connsiteY4" fmla="*/ 888126 h 97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201" h="979862">
                  <a:moveTo>
                    <a:pt x="1331075" y="888126"/>
                  </a:moveTo>
                  <a:lnTo>
                    <a:pt x="2219202" y="0"/>
                  </a:lnTo>
                  <a:lnTo>
                    <a:pt x="0" y="0"/>
                  </a:lnTo>
                  <a:lnTo>
                    <a:pt x="888126" y="888126"/>
                  </a:lnTo>
                  <a:cubicBezTo>
                    <a:pt x="1010442" y="1010442"/>
                    <a:pt x="1208760" y="1010442"/>
                    <a:pt x="1331075" y="888126"/>
                  </a:cubicBezTo>
                  <a:close/>
                </a:path>
              </a:pathLst>
            </a:custGeom>
            <a:solidFill>
              <a:srgbClr val="DCDCDD"/>
            </a:solidFill>
            <a:ln w="7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4267200"/>
            <a:ext cx="6786683" cy="2590801"/>
            <a:chOff x="3427763" y="1799779"/>
            <a:chExt cx="3062365" cy="1169051"/>
          </a:xfrm>
        </p:grpSpPr>
        <p:sp>
          <p:nvSpPr>
            <p:cNvPr id="11" name="任意多边形: 形状 10"/>
            <p:cNvSpPr/>
            <p:nvPr/>
          </p:nvSpPr>
          <p:spPr>
            <a:xfrm>
              <a:off x="3427763" y="1888621"/>
              <a:ext cx="1080209" cy="1080209"/>
            </a:xfrm>
            <a:custGeom>
              <a:avLst/>
              <a:gdLst>
                <a:gd name="connsiteX0" fmla="*/ 0 w 1080209"/>
                <a:gd name="connsiteY0" fmla="*/ 1080209 h 1080209"/>
                <a:gd name="connsiteX1" fmla="*/ 1080209 w 1080209"/>
                <a:gd name="connsiteY1" fmla="*/ 1080209 h 1080209"/>
                <a:gd name="connsiteX2" fmla="*/ 0 w 1080209"/>
                <a:gd name="connsiteY2" fmla="*/ 0 h 108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0209" h="1080209">
                  <a:moveTo>
                    <a:pt x="0" y="1080209"/>
                  </a:moveTo>
                  <a:lnTo>
                    <a:pt x="1080209" y="108020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2000">
                  <a:srgbClr val="FCBB4E"/>
                </a:gs>
                <a:gs pos="100000">
                  <a:srgbClr val="FFD934"/>
                </a:gs>
              </a:gsLst>
              <a:lin ang="5400000" scaled="1"/>
            </a:gradFill>
            <a:ln w="7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774435" y="2035931"/>
              <a:ext cx="1715693" cy="932899"/>
            </a:xfrm>
            <a:custGeom>
              <a:avLst/>
              <a:gdLst>
                <a:gd name="connsiteX0" fmla="*/ 1676117 w 1715693"/>
                <a:gd name="connsiteY0" fmla="*/ 762340 h 932899"/>
                <a:gd name="connsiteX1" fmla="*/ 953355 w 1715693"/>
                <a:gd name="connsiteY1" fmla="*/ 39578 h 932899"/>
                <a:gd name="connsiteX2" fmla="*/ 762311 w 1715693"/>
                <a:gd name="connsiteY2" fmla="*/ 39578 h 932899"/>
                <a:gd name="connsiteX3" fmla="*/ 39549 w 1715693"/>
                <a:gd name="connsiteY3" fmla="*/ 762340 h 932899"/>
                <a:gd name="connsiteX4" fmla="*/ 22775 w 1715693"/>
                <a:gd name="connsiteY4" fmla="*/ 932900 h 932899"/>
                <a:gd name="connsiteX5" fmla="*/ 1693039 w 1715693"/>
                <a:gd name="connsiteY5" fmla="*/ 932900 h 932899"/>
                <a:gd name="connsiteX6" fmla="*/ 1676117 w 1715693"/>
                <a:gd name="connsiteY6" fmla="*/ 762340 h 93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5693" h="932899">
                  <a:moveTo>
                    <a:pt x="1676117" y="762340"/>
                  </a:moveTo>
                  <a:lnTo>
                    <a:pt x="953355" y="39578"/>
                  </a:lnTo>
                  <a:cubicBezTo>
                    <a:pt x="900584" y="-13193"/>
                    <a:pt x="815082" y="-13193"/>
                    <a:pt x="762311" y="39578"/>
                  </a:cubicBezTo>
                  <a:lnTo>
                    <a:pt x="39549" y="762340"/>
                  </a:lnTo>
                  <a:cubicBezTo>
                    <a:pt x="-6839" y="808728"/>
                    <a:pt x="-12406" y="880425"/>
                    <a:pt x="22775" y="932900"/>
                  </a:cubicBezTo>
                  <a:lnTo>
                    <a:pt x="1693039" y="932900"/>
                  </a:lnTo>
                  <a:cubicBezTo>
                    <a:pt x="1728072" y="880425"/>
                    <a:pt x="1722505" y="808728"/>
                    <a:pt x="1676117" y="762340"/>
                  </a:cubicBezTo>
                  <a:close/>
                </a:path>
              </a:pathLst>
            </a:custGeom>
            <a:solidFill>
              <a:srgbClr val="DFDFDF"/>
            </a:solidFill>
            <a:ln w="7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126551" y="1799779"/>
              <a:ext cx="888051" cy="888051"/>
            </a:xfrm>
            <a:custGeom>
              <a:avLst/>
              <a:gdLst>
                <a:gd name="connsiteX0" fmla="*/ 523553 w 888051"/>
                <a:gd name="connsiteY0" fmla="*/ 32954 h 888051"/>
                <a:gd name="connsiteX1" fmla="*/ 364498 w 888051"/>
                <a:gd name="connsiteY1" fmla="*/ 32954 h 888051"/>
                <a:gd name="connsiteX2" fmla="*/ 32954 w 888051"/>
                <a:gd name="connsiteY2" fmla="*/ 364498 h 888051"/>
                <a:gd name="connsiteX3" fmla="*/ 32954 w 888051"/>
                <a:gd name="connsiteY3" fmla="*/ 523553 h 888051"/>
                <a:gd name="connsiteX4" fmla="*/ 364498 w 888051"/>
                <a:gd name="connsiteY4" fmla="*/ 855098 h 888051"/>
                <a:gd name="connsiteX5" fmla="*/ 523553 w 888051"/>
                <a:gd name="connsiteY5" fmla="*/ 855098 h 888051"/>
                <a:gd name="connsiteX6" fmla="*/ 855098 w 888051"/>
                <a:gd name="connsiteY6" fmla="*/ 523553 h 888051"/>
                <a:gd name="connsiteX7" fmla="*/ 855098 w 888051"/>
                <a:gd name="connsiteY7" fmla="*/ 364498 h 888051"/>
                <a:gd name="connsiteX8" fmla="*/ 523553 w 888051"/>
                <a:gd name="connsiteY8" fmla="*/ 32954 h 88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8051" h="888051">
                  <a:moveTo>
                    <a:pt x="523553" y="32954"/>
                  </a:moveTo>
                  <a:cubicBezTo>
                    <a:pt x="479615" y="-10985"/>
                    <a:pt x="408437" y="-10985"/>
                    <a:pt x="364498" y="32954"/>
                  </a:cubicBezTo>
                  <a:lnTo>
                    <a:pt x="32954" y="364498"/>
                  </a:lnTo>
                  <a:cubicBezTo>
                    <a:pt x="-10985" y="408437"/>
                    <a:pt x="-10985" y="479615"/>
                    <a:pt x="32954" y="523553"/>
                  </a:cubicBezTo>
                  <a:lnTo>
                    <a:pt x="364498" y="855098"/>
                  </a:lnTo>
                  <a:cubicBezTo>
                    <a:pt x="408437" y="899036"/>
                    <a:pt x="479615" y="899036"/>
                    <a:pt x="523553" y="855098"/>
                  </a:cubicBezTo>
                  <a:lnTo>
                    <a:pt x="855098" y="523553"/>
                  </a:lnTo>
                  <a:cubicBezTo>
                    <a:pt x="899036" y="479615"/>
                    <a:pt x="899036" y="408437"/>
                    <a:pt x="855098" y="364498"/>
                  </a:cubicBezTo>
                  <a:lnTo>
                    <a:pt x="523553" y="3295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CBB4E"/>
                </a:gs>
                <a:gs pos="92000">
                  <a:srgbClr val="FFD934"/>
                </a:gs>
              </a:gsLst>
              <a:lin ang="0" scaled="1"/>
              <a:tileRect/>
            </a:gradFill>
            <a:ln w="7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0" y="5353311"/>
            <a:ext cx="1504950" cy="1504690"/>
          </a:xfrm>
          <a:custGeom>
            <a:avLst/>
            <a:gdLst>
              <a:gd name="connsiteX0" fmla="*/ 0 w 861332"/>
              <a:gd name="connsiteY0" fmla="*/ 0 h 861183"/>
              <a:gd name="connsiteX1" fmla="*/ 0 w 861332"/>
              <a:gd name="connsiteY1" fmla="*/ 861183 h 861183"/>
              <a:gd name="connsiteX2" fmla="*/ 861332 w 861332"/>
              <a:gd name="connsiteY2" fmla="*/ 861183 h 861183"/>
              <a:gd name="connsiteX3" fmla="*/ 4082 w 861332"/>
              <a:gd name="connsiteY3" fmla="*/ 3859 h 861183"/>
              <a:gd name="connsiteX4" fmla="*/ 0 w 861332"/>
              <a:gd name="connsiteY4" fmla="*/ 0 h 86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32" h="861183">
                <a:moveTo>
                  <a:pt x="0" y="0"/>
                </a:moveTo>
                <a:lnTo>
                  <a:pt x="0" y="861183"/>
                </a:lnTo>
                <a:lnTo>
                  <a:pt x="861332" y="861183"/>
                </a:lnTo>
                <a:lnTo>
                  <a:pt x="4082" y="3859"/>
                </a:lnTo>
                <a:cubicBezTo>
                  <a:pt x="2746" y="2523"/>
                  <a:pt x="1336" y="1336"/>
                  <a:pt x="0" y="0"/>
                </a:cubicBezTo>
                <a:close/>
              </a:path>
            </a:pathLst>
          </a:custGeom>
          <a:solidFill>
            <a:srgbClr val="E8E8E8"/>
          </a:solidFill>
          <a:ln w="74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8394999" y="0"/>
            <a:ext cx="3825435" cy="6095219"/>
          </a:xfrm>
          <a:custGeom>
            <a:avLst/>
            <a:gdLst>
              <a:gd name="connsiteX0" fmla="*/ 69415 w 1656032"/>
              <a:gd name="connsiteY0" fmla="*/ 1053564 h 2638622"/>
              <a:gd name="connsiteX1" fmla="*/ 1639556 w 1656032"/>
              <a:gd name="connsiteY1" fmla="*/ 2623704 h 2638622"/>
              <a:gd name="connsiteX2" fmla="*/ 1656033 w 1656032"/>
              <a:gd name="connsiteY2" fmla="*/ 2638623 h 2638622"/>
              <a:gd name="connsiteX3" fmla="*/ 1656033 w 1656032"/>
              <a:gd name="connsiteY3" fmla="*/ 0 h 2638622"/>
              <a:gd name="connsiteX4" fmla="*/ 787798 w 1656032"/>
              <a:gd name="connsiteY4" fmla="*/ 0 h 2638622"/>
              <a:gd name="connsiteX5" fmla="*/ 69415 w 1656032"/>
              <a:gd name="connsiteY5" fmla="*/ 718383 h 2638622"/>
              <a:gd name="connsiteX6" fmla="*/ 69415 w 1656032"/>
              <a:gd name="connsiteY6" fmla="*/ 1053564 h 2638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6032" h="2638622">
                <a:moveTo>
                  <a:pt x="69415" y="1053564"/>
                </a:moveTo>
                <a:lnTo>
                  <a:pt x="1639556" y="2623704"/>
                </a:lnTo>
                <a:cubicBezTo>
                  <a:pt x="1644825" y="2628974"/>
                  <a:pt x="1650392" y="2633947"/>
                  <a:pt x="1656033" y="2638623"/>
                </a:cubicBezTo>
                <a:lnTo>
                  <a:pt x="1656033" y="0"/>
                </a:lnTo>
                <a:lnTo>
                  <a:pt x="787798" y="0"/>
                </a:lnTo>
                <a:lnTo>
                  <a:pt x="69415" y="718383"/>
                </a:lnTo>
                <a:cubicBezTo>
                  <a:pt x="-23138" y="810936"/>
                  <a:pt x="-23138" y="961011"/>
                  <a:pt x="69415" y="1053564"/>
                </a:cubicBezTo>
                <a:close/>
              </a:path>
            </a:pathLst>
          </a:custGeom>
          <a:gradFill>
            <a:gsLst>
              <a:gs pos="0">
                <a:srgbClr val="F7DA27"/>
              </a:gs>
              <a:gs pos="100000">
                <a:srgbClr val="EEC738"/>
              </a:gs>
            </a:gsLst>
            <a:lin ang="0" scaled="1"/>
          </a:gradFill>
          <a:ln w="74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7880176" y="4821776"/>
            <a:ext cx="4340256" cy="2036224"/>
          </a:xfrm>
          <a:custGeom>
            <a:avLst/>
            <a:gdLst>
              <a:gd name="connsiteX0" fmla="*/ 824370 w 1878898"/>
              <a:gd name="connsiteY0" fmla="*/ 57113 h 881482"/>
              <a:gd name="connsiteX1" fmla="*/ 0 w 1878898"/>
              <a:gd name="connsiteY1" fmla="*/ 881483 h 881482"/>
              <a:gd name="connsiteX2" fmla="*/ 1878899 w 1878898"/>
              <a:gd name="connsiteY2" fmla="*/ 881483 h 881482"/>
              <a:gd name="connsiteX3" fmla="*/ 1878899 w 1878898"/>
              <a:gd name="connsiteY3" fmla="*/ 836060 h 881482"/>
              <a:gd name="connsiteX4" fmla="*/ 1099952 w 1878898"/>
              <a:gd name="connsiteY4" fmla="*/ 57113 h 881482"/>
              <a:gd name="connsiteX5" fmla="*/ 824370 w 1878898"/>
              <a:gd name="connsiteY5" fmla="*/ 57113 h 8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898" h="881482">
                <a:moveTo>
                  <a:pt x="824370" y="57113"/>
                </a:moveTo>
                <a:lnTo>
                  <a:pt x="0" y="881483"/>
                </a:lnTo>
                <a:lnTo>
                  <a:pt x="1878899" y="881483"/>
                </a:lnTo>
                <a:lnTo>
                  <a:pt x="1878899" y="836060"/>
                </a:lnTo>
                <a:lnTo>
                  <a:pt x="1099952" y="57113"/>
                </a:lnTo>
                <a:cubicBezTo>
                  <a:pt x="1023876" y="-19038"/>
                  <a:pt x="900521" y="-19038"/>
                  <a:pt x="824370" y="57113"/>
                </a:cubicBezTo>
                <a:close/>
              </a:path>
            </a:pathLst>
          </a:custGeom>
          <a:gradFill flip="none" rotWithShape="1">
            <a:gsLst>
              <a:gs pos="0">
                <a:srgbClr val="FCBB4E"/>
              </a:gs>
              <a:gs pos="100000">
                <a:srgbClr val="FFD934"/>
              </a:gs>
            </a:gsLst>
            <a:lin ang="10800000" scaled="1"/>
            <a:tileRect/>
          </a:gradFill>
          <a:ln w="74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4293613" y="0"/>
            <a:ext cx="2846584" cy="1141686"/>
          </a:xfrm>
          <a:custGeom>
            <a:avLst/>
            <a:gdLst>
              <a:gd name="connsiteX0" fmla="*/ 824222 w 1232287"/>
              <a:gd name="connsiteY0" fmla="*/ 408066 h 494236"/>
              <a:gd name="connsiteX1" fmla="*/ 1232288 w 1232287"/>
              <a:gd name="connsiteY1" fmla="*/ 0 h 494236"/>
              <a:gd name="connsiteX2" fmla="*/ 0 w 1232287"/>
              <a:gd name="connsiteY2" fmla="*/ 0 h 494236"/>
              <a:gd name="connsiteX3" fmla="*/ 408066 w 1232287"/>
              <a:gd name="connsiteY3" fmla="*/ 408066 h 494236"/>
              <a:gd name="connsiteX4" fmla="*/ 824222 w 1232287"/>
              <a:gd name="connsiteY4" fmla="*/ 408066 h 49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2287" h="494236">
                <a:moveTo>
                  <a:pt x="824222" y="408066"/>
                </a:moveTo>
                <a:lnTo>
                  <a:pt x="1232288" y="0"/>
                </a:lnTo>
                <a:lnTo>
                  <a:pt x="0" y="0"/>
                </a:lnTo>
                <a:lnTo>
                  <a:pt x="408066" y="408066"/>
                </a:lnTo>
                <a:cubicBezTo>
                  <a:pt x="522960" y="522960"/>
                  <a:pt x="709254" y="522960"/>
                  <a:pt x="824222" y="408066"/>
                </a:cubicBezTo>
                <a:close/>
              </a:path>
            </a:pathLst>
          </a:custGeom>
          <a:gradFill>
            <a:gsLst>
              <a:gs pos="0">
                <a:srgbClr val="FCBB4E"/>
              </a:gs>
              <a:gs pos="100000">
                <a:srgbClr val="FFD934"/>
              </a:gs>
            </a:gsLst>
            <a:lin ang="10800000" scaled="1"/>
          </a:gradFill>
          <a:ln w="74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7398058" y="3194971"/>
            <a:ext cx="2314917" cy="2314919"/>
          </a:xfrm>
          <a:custGeom>
            <a:avLst/>
            <a:gdLst>
              <a:gd name="connsiteX0" fmla="*/ 422019 w 1002128"/>
              <a:gd name="connsiteY0" fmla="*/ 969398 h 1002129"/>
              <a:gd name="connsiteX1" fmla="*/ 580110 w 1002128"/>
              <a:gd name="connsiteY1" fmla="*/ 969398 h 1002129"/>
              <a:gd name="connsiteX2" fmla="*/ 969398 w 1002128"/>
              <a:gd name="connsiteY2" fmla="*/ 580110 h 1002129"/>
              <a:gd name="connsiteX3" fmla="*/ 969398 w 1002128"/>
              <a:gd name="connsiteY3" fmla="*/ 422019 h 1002129"/>
              <a:gd name="connsiteX4" fmla="*/ 580110 w 1002128"/>
              <a:gd name="connsiteY4" fmla="*/ 32731 h 1002129"/>
              <a:gd name="connsiteX5" fmla="*/ 422019 w 1002128"/>
              <a:gd name="connsiteY5" fmla="*/ 32731 h 1002129"/>
              <a:gd name="connsiteX6" fmla="*/ 32731 w 1002128"/>
              <a:gd name="connsiteY6" fmla="*/ 422019 h 1002129"/>
              <a:gd name="connsiteX7" fmla="*/ 32731 w 1002128"/>
              <a:gd name="connsiteY7" fmla="*/ 580110 h 1002129"/>
              <a:gd name="connsiteX8" fmla="*/ 422019 w 1002128"/>
              <a:gd name="connsiteY8" fmla="*/ 969398 h 100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2128" h="1002129">
                <a:moveTo>
                  <a:pt x="422019" y="969398"/>
                </a:moveTo>
                <a:cubicBezTo>
                  <a:pt x="465661" y="1013040"/>
                  <a:pt x="536468" y="1013040"/>
                  <a:pt x="580110" y="969398"/>
                </a:cubicBezTo>
                <a:lnTo>
                  <a:pt x="969398" y="580110"/>
                </a:lnTo>
                <a:cubicBezTo>
                  <a:pt x="1013039" y="536468"/>
                  <a:pt x="1013039" y="465661"/>
                  <a:pt x="969398" y="422019"/>
                </a:cubicBezTo>
                <a:lnTo>
                  <a:pt x="580110" y="32731"/>
                </a:lnTo>
                <a:cubicBezTo>
                  <a:pt x="536468" y="-10910"/>
                  <a:pt x="465661" y="-10910"/>
                  <a:pt x="422019" y="32731"/>
                </a:cubicBezTo>
                <a:lnTo>
                  <a:pt x="32731" y="422019"/>
                </a:lnTo>
                <a:cubicBezTo>
                  <a:pt x="-10910" y="465661"/>
                  <a:pt x="-10910" y="536468"/>
                  <a:pt x="32731" y="580110"/>
                </a:cubicBezTo>
                <a:lnTo>
                  <a:pt x="422019" y="969398"/>
                </a:lnTo>
                <a:close/>
              </a:path>
            </a:pathLst>
          </a:custGeom>
          <a:solidFill>
            <a:srgbClr val="D9D9DB"/>
          </a:solidFill>
          <a:ln w="74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1264324" y="407462"/>
            <a:ext cx="357242" cy="357242"/>
          </a:xfrm>
          <a:prstGeom prst="ellipse">
            <a:avLst/>
          </a:prstGeom>
          <a:gradFill>
            <a:gsLst>
              <a:gs pos="0">
                <a:srgbClr val="EEC738"/>
              </a:gs>
              <a:gs pos="100000">
                <a:srgbClr val="F7DA2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hape 13"/>
          <p:cNvSpPr txBox="1"/>
          <p:nvPr userDrawn="1"/>
        </p:nvSpPr>
        <p:spPr>
          <a:xfrm>
            <a:off x="11177835" y="446535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pc="0" baseline="0">
                <a:solidFill>
                  <a:schemeClr val="bg1"/>
                </a:solidFill>
                <a:latin typeface="+mj-lt"/>
                <a:ea typeface="Lato"/>
                <a:cs typeface="Lato"/>
                <a:sym typeface="Lato"/>
              </a:rPr>
              <a:t>‹#›</a:t>
            </a:fld>
            <a:endParaRPr lang="en-US" sz="1400" b="0" i="0" u="none" strike="noStrike" cap="none" spc="0" baseline="0" dirty="0">
              <a:solidFill>
                <a:schemeClr val="bg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6353" y="908720"/>
            <a:ext cx="11045213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2.png"/><Relationship Id="rId7" Type="http://schemas.openxmlformats.org/officeDocument/2006/relationships/image" Target="../media/image1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3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785495" y="943610"/>
            <a:ext cx="10275570" cy="2417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4800" b="1" kern="1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charset="0"/>
                <a:cs typeface="Impact" panose="020B0806030902050204" charset="0"/>
                <a:sym typeface="+mn-lt"/>
              </a:rPr>
              <a:t>Analysis of </a:t>
            </a:r>
          </a:p>
          <a:p>
            <a:pPr algn="ctr">
              <a:lnSpc>
                <a:spcPct val="90000"/>
              </a:lnSpc>
              <a:defRPr/>
            </a:pPr>
            <a:r>
              <a:rPr lang="zh-CN" altLang="en-US" sz="6000" b="1" kern="1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charset="0"/>
                <a:cs typeface="Impact" panose="020B0806030902050204" charset="0"/>
                <a:sym typeface="+mn-lt"/>
              </a:rPr>
              <a:t>Concrete Architecture </a:t>
            </a:r>
            <a:r>
              <a:rPr lang="en-US" altLang="zh-CN" sz="6000" b="1" kern="1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charset="0"/>
                <a:cs typeface="Impact" panose="020B0806030902050204" charset="0"/>
                <a:sym typeface="+mn-lt"/>
              </a:rPr>
              <a:t>            </a:t>
            </a:r>
            <a:r>
              <a:rPr lang="zh-CN" altLang="en-US" sz="4800" b="1" kern="1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charset="0"/>
                <a:cs typeface="Impact" panose="020B0806030902050204" charset="0"/>
                <a:sym typeface="+mn-lt"/>
              </a:rPr>
              <a:t>of</a:t>
            </a:r>
            <a:r>
              <a:rPr lang="zh-CN" altLang="en-US" sz="6000" b="1" kern="1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charset="0"/>
                <a:cs typeface="Impact" panose="020B0806030902050204" charset="0"/>
                <a:sym typeface="+mn-lt"/>
              </a:rPr>
              <a:t> </a:t>
            </a:r>
            <a:r>
              <a:rPr lang="zh-CN" altLang="en-US" sz="4800" b="1" kern="1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charset="0"/>
                <a:cs typeface="Impact" panose="020B0806030902050204" charset="0"/>
                <a:sym typeface="+mn-lt"/>
              </a:rPr>
              <a:t>Apollo Platform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289984" y="5486198"/>
            <a:ext cx="3612033" cy="416648"/>
            <a:chOff x="3029517" y="4170780"/>
            <a:chExt cx="5117734" cy="622466"/>
          </a:xfrm>
        </p:grpSpPr>
        <p:sp>
          <p:nvSpPr>
            <p:cNvPr id="21" name="矩形: 圆角 20"/>
            <p:cNvSpPr/>
            <p:nvPr/>
          </p:nvSpPr>
          <p:spPr>
            <a:xfrm>
              <a:off x="3029517" y="4170780"/>
              <a:ext cx="5117734" cy="6224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  <a:tileRect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254459" y="4229671"/>
              <a:ext cx="4667849" cy="503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CISC322  22W  A2</a:t>
              </a: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4249432" y="3547335"/>
            <a:ext cx="3693137" cy="0"/>
          </a:xfrm>
          <a:prstGeom prst="line">
            <a:avLst/>
          </a:prstGeom>
          <a:ln w="15875">
            <a:solidFill>
              <a:srgbClr val="EEC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524375" y="3566795"/>
            <a:ext cx="314388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Group Leader:</a:t>
            </a:r>
            <a:r>
              <a:rPr lang="en-US" altLang="zh-CN" sz="1200" dirty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en-US" altLang="zh-CN" sz="1200" b="1" spc="100" dirty="0">
                <a:solidFill>
                  <a:schemeClr val="accent4"/>
                </a:solidFill>
                <a:uFillTx/>
                <a:cs typeface="+mn-ea"/>
                <a:sym typeface="+mn-lt"/>
              </a:rPr>
              <a:t>Hairuo Li</a:t>
            </a:r>
            <a:endParaRPr lang="en-US" altLang="zh-CN" sz="1200" dirty="0">
              <a:solidFill>
                <a:schemeClr val="accent4"/>
              </a:solidFill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Slides:</a:t>
            </a:r>
            <a:r>
              <a:rPr lang="en-US" altLang="zh-CN" sz="1200" dirty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en-US" altLang="zh-CN" sz="1200" b="1" spc="100" dirty="0">
                <a:solidFill>
                  <a:schemeClr val="accent4"/>
                </a:solidFill>
                <a:uFillTx/>
                <a:cs typeface="+mn-ea"/>
                <a:sym typeface="+mn-lt"/>
              </a:rPr>
              <a:t>Jialing Gong</a:t>
            </a:r>
            <a:endParaRPr lang="en-US" altLang="zh-CN" sz="1200" dirty="0">
              <a:solidFill>
                <a:schemeClr val="accent4"/>
              </a:solidFill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Presentation:</a:t>
            </a:r>
            <a:r>
              <a:rPr lang="en-US" altLang="zh-CN" sz="1200" dirty="0">
                <a:solidFill>
                  <a:schemeClr val="accent4"/>
                </a:solidFill>
                <a:cs typeface="+mn-ea"/>
                <a:sym typeface="+mn-lt"/>
              </a:rPr>
              <a:t> </a:t>
            </a:r>
            <a:r>
              <a:rPr lang="en-US" altLang="zh-CN" sz="1200" b="1" spc="100" dirty="0">
                <a:solidFill>
                  <a:schemeClr val="accent4"/>
                </a:solidFill>
                <a:uFillTx/>
                <a:cs typeface="+mn-ea"/>
                <a:sym typeface="+mn-lt"/>
              </a:rPr>
              <a:t>Muyun Sai</a:t>
            </a:r>
            <a:endParaRPr lang="en-US" altLang="zh-CN" sz="1200" dirty="0">
              <a:solidFill>
                <a:schemeClr val="accent4"/>
              </a:solidFill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Report:</a:t>
            </a:r>
          </a:p>
          <a:p>
            <a:pPr lvl="0" algn="dist">
              <a:lnSpc>
                <a:spcPct val="150000"/>
              </a:lnSpc>
            </a:pPr>
            <a:r>
              <a:rPr lang="en-US" altLang="zh-CN" sz="1200" b="1" dirty="0">
                <a:solidFill>
                  <a:srgbClr val="FCBB4E"/>
                </a:solidFill>
                <a:cs typeface="+mn-ea"/>
                <a:sym typeface="+mn-lt"/>
              </a:rPr>
              <a:t>Yuxuan Yang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/</a:t>
            </a:r>
            <a:r>
              <a:rPr lang="en-US" altLang="zh-CN" sz="1200" b="1" dirty="0">
                <a:solidFill>
                  <a:srgbClr val="FCBB4E"/>
                </a:solidFill>
                <a:cs typeface="+mn-ea"/>
                <a:sym typeface="+mn-lt"/>
              </a:rPr>
              <a:t>Jialing Gong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/</a:t>
            </a:r>
            <a:r>
              <a:rPr lang="en-US" altLang="zh-CN" sz="1200" b="1" dirty="0">
                <a:solidFill>
                  <a:srgbClr val="FCBB4E"/>
                </a:solidFill>
                <a:cs typeface="+mn-ea"/>
                <a:sym typeface="+mn-lt"/>
              </a:rPr>
              <a:t>Muyun Sai</a:t>
            </a:r>
          </a:p>
          <a:p>
            <a:pPr lvl="0" algn="dist">
              <a:lnSpc>
                <a:spcPct val="150000"/>
              </a:lnSpc>
            </a:pPr>
            <a:r>
              <a:rPr lang="en-US" altLang="zh-CN" sz="1200" b="1" dirty="0">
                <a:solidFill>
                  <a:srgbClr val="FCBB4E"/>
                </a:solidFill>
                <a:cs typeface="+mn-ea"/>
                <a:sym typeface="+mn-lt"/>
              </a:rPr>
              <a:t>Yuxin Huang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/</a:t>
            </a:r>
            <a:r>
              <a:rPr lang="en-US" altLang="zh-CN" sz="1200" b="1" dirty="0">
                <a:solidFill>
                  <a:srgbClr val="FCBB4E"/>
                </a:solidFill>
                <a:cs typeface="+mn-ea"/>
                <a:sym typeface="+mn-lt"/>
              </a:rPr>
              <a:t>Hairuo Li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/</a:t>
            </a:r>
            <a:r>
              <a:rPr lang="en-US" altLang="zh-CN" sz="1200" b="1" dirty="0">
                <a:solidFill>
                  <a:srgbClr val="FCBB4E"/>
                </a:solidFill>
                <a:cs typeface="+mn-ea"/>
                <a:sym typeface="+mn-lt"/>
              </a:rPr>
              <a:t>Songyu Yang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54686" y="704008"/>
            <a:ext cx="10605770" cy="4879120"/>
            <a:chOff x="978486" y="1045430"/>
            <a:chExt cx="10605770" cy="4879120"/>
          </a:xfrm>
        </p:grpSpPr>
        <p:sp>
          <p:nvSpPr>
            <p:cNvPr id="4" name="文本框 3"/>
            <p:cNvSpPr txBox="1"/>
            <p:nvPr/>
          </p:nvSpPr>
          <p:spPr>
            <a:xfrm>
              <a:off x="1163271" y="2615150"/>
              <a:ext cx="10420985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Unexpected Dependencies Analysis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8486" y="1045430"/>
              <a:ext cx="18162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gradFill>
                    <a:gsLst>
                      <a:gs pos="0">
                        <a:srgbClr val="EEC738"/>
                      </a:gs>
                      <a:gs pos="100000">
                        <a:srgbClr val="F7DA27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02</a:t>
              </a:r>
              <a:endParaRPr lang="zh-CN" altLang="en-US" sz="9600" b="1" i="1" dirty="0">
                <a:gradFill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78486" y="4726397"/>
              <a:ext cx="5756050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92D050"/>
                  </a:solidFill>
                  <a:cs typeface="+mn-ea"/>
                  <a:sym typeface="+mn-lt"/>
                </a:rPr>
                <a:t>S</a:t>
              </a:r>
              <a:r>
                <a:rPr lang="zh-CN" altLang="en-US" sz="1200" dirty="0">
                  <a:solidFill>
                    <a:srgbClr val="92D050"/>
                  </a:solidFill>
                  <a:cs typeface="+mn-ea"/>
                  <a:sym typeface="+mn-lt"/>
                </a:rPr>
                <a:t>pecific analysis of the differences</a:t>
              </a: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978486" y="5510963"/>
              <a:ext cx="1996516" cy="4135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  <a:tileRect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PART 02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61427" y="4586195"/>
              <a:ext cx="5389868" cy="0"/>
            </a:xfrm>
            <a:prstGeom prst="line">
              <a:avLst/>
            </a:prstGeom>
            <a:ln w="15875">
              <a:solidFill>
                <a:srgbClr val="EEC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箭头 2"/>
          <p:cNvSpPr/>
          <p:nvPr/>
        </p:nvSpPr>
        <p:spPr>
          <a:xfrm>
            <a:off x="802005" y="1695631"/>
            <a:ext cx="5100320" cy="351155"/>
          </a:xfrm>
          <a:prstGeom prst="rightArrow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2005" y="2351397"/>
            <a:ext cx="1595801" cy="1595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0" y="4114883"/>
            <a:ext cx="1595801" cy="15958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2570252"/>
            <a:ext cx="500878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lt"/>
              </a:rPr>
              <a:t>planning and 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lt"/>
              </a:rPr>
              <a:t>control and canbus</a:t>
            </a:r>
          </a:p>
        </p:txBody>
      </p:sp>
      <p:sp>
        <p:nvSpPr>
          <p:cNvPr id="6" name="矩形 5"/>
          <p:cNvSpPr/>
          <p:nvPr/>
        </p:nvSpPr>
        <p:spPr>
          <a:xfrm>
            <a:off x="2555850" y="2351397"/>
            <a:ext cx="1595801" cy="1595800"/>
          </a:xfrm>
          <a:prstGeom prst="rect">
            <a:avLst/>
          </a:prstGeom>
          <a:gradFill>
            <a:gsLst>
              <a:gs pos="0">
                <a:srgbClr val="EEC738"/>
              </a:gs>
              <a:gs pos="100000">
                <a:srgbClr val="F7DA27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57512" y="2558813"/>
            <a:ext cx="1403350" cy="1179830"/>
            <a:chOff x="2684022" y="2922594"/>
            <a:chExt cx="1403350" cy="1179830"/>
          </a:xfrm>
        </p:grpSpPr>
        <p:sp>
          <p:nvSpPr>
            <p:cNvPr id="8" name="文本框 7"/>
            <p:cNvSpPr txBox="1"/>
            <p:nvPr/>
          </p:nvSpPr>
          <p:spPr>
            <a:xfrm>
              <a:off x="2684022" y="3642049"/>
              <a:ext cx="14033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charset="0"/>
                  <a:cs typeface="Impact" panose="020B0806030902050204" charset="0"/>
                  <a:sym typeface="+mn-lt"/>
                </a:rPr>
                <a:t>Unexpect</a:t>
              </a:r>
            </a:p>
          </p:txBody>
        </p:sp>
        <p:pic>
          <p:nvPicPr>
            <p:cNvPr id="9" name="图形 8" descr="comments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20260" y="2922594"/>
              <a:ext cx="720000" cy="720000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4309696" y="2351397"/>
            <a:ext cx="1595801" cy="1595800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39908" y="2558813"/>
            <a:ext cx="1779270" cy="1179830"/>
            <a:chOff x="3912563" y="2943898"/>
            <a:chExt cx="1779270" cy="1179830"/>
          </a:xfrm>
        </p:grpSpPr>
        <p:sp>
          <p:nvSpPr>
            <p:cNvPr id="12" name="文本框 11"/>
            <p:cNvSpPr txBox="1"/>
            <p:nvPr/>
          </p:nvSpPr>
          <p:spPr>
            <a:xfrm>
              <a:off x="3912563" y="3663353"/>
              <a:ext cx="17792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charset="0"/>
                  <a:cs typeface="Impact" panose="020B0806030902050204" charset="0"/>
                  <a:sym typeface="+mn-lt"/>
                </a:rPr>
                <a:t>Dependency</a:t>
              </a:r>
            </a:p>
          </p:txBody>
        </p:sp>
        <p:pic>
          <p:nvPicPr>
            <p:cNvPr id="13" name="图形 12" descr="set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0251" y="2943898"/>
              <a:ext cx="720000" cy="720000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7849845" y="4114883"/>
            <a:ext cx="1595801" cy="1595800"/>
          </a:xfrm>
          <a:prstGeom prst="rect">
            <a:avLst/>
          </a:prstGeom>
          <a:gradFill>
            <a:gsLst>
              <a:gs pos="0">
                <a:srgbClr val="EEC738"/>
              </a:gs>
              <a:gs pos="100000">
                <a:srgbClr val="F7DA27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093747" y="4322299"/>
            <a:ext cx="1172210" cy="1179679"/>
            <a:chOff x="5542002" y="2943898"/>
            <a:chExt cx="1172210" cy="1179679"/>
          </a:xfrm>
        </p:grpSpPr>
        <p:sp>
          <p:nvSpPr>
            <p:cNvPr id="16" name="文本框 15"/>
            <p:cNvSpPr txBox="1"/>
            <p:nvPr/>
          </p:nvSpPr>
          <p:spPr>
            <a:xfrm>
              <a:off x="5542002" y="3663202"/>
              <a:ext cx="117221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charset="0"/>
                  <a:cs typeface="Impact" panose="020B0806030902050204" charset="0"/>
                  <a:sym typeface="+mn-lt"/>
                </a:rPr>
                <a:t>Missing</a:t>
              </a:r>
            </a:p>
          </p:txBody>
        </p:sp>
        <p:pic>
          <p:nvPicPr>
            <p:cNvPr id="17" name="图形 16" descr="viewlist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36000" y="2943898"/>
              <a:ext cx="720000" cy="720000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9603691" y="4114883"/>
            <a:ext cx="1595801" cy="1595800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512313" y="4322299"/>
            <a:ext cx="1863090" cy="1179830"/>
            <a:chOff x="6522471" y="2943898"/>
            <a:chExt cx="1863090" cy="1179830"/>
          </a:xfrm>
        </p:grpSpPr>
        <p:pic>
          <p:nvPicPr>
            <p:cNvPr id="20" name="图形 19" descr="template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51749" y="2943898"/>
              <a:ext cx="720000" cy="72000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6522471" y="3663353"/>
              <a:ext cx="18630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charset="0"/>
                  <a:cs typeface="Impact" panose="020B0806030902050204" charset="0"/>
                  <a:sym typeface="+mn-lt"/>
                </a:rPr>
                <a:t>Dependency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802005" y="4970820"/>
            <a:ext cx="500878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lt"/>
              </a:rPr>
              <a:t> five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lt"/>
              </a:rPr>
              <a:t>missing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lt"/>
              </a:rPr>
              <a:t>dependencies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07716" y="347117"/>
            <a:ext cx="522478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92D050"/>
                </a:solidFill>
                <a:cs typeface="+mn-ea"/>
                <a:sym typeface="+mn-lt"/>
              </a:rPr>
              <a:t>Unexpected Dependencies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37532" y="1600200"/>
            <a:ext cx="1682782" cy="3109007"/>
            <a:chOff x="763555" y="1676484"/>
            <a:chExt cx="2472518" cy="4751362"/>
          </a:xfrm>
        </p:grpSpPr>
        <p:grpSp>
          <p:nvGrpSpPr>
            <p:cNvPr id="3" name="组合 2"/>
            <p:cNvGrpSpPr/>
            <p:nvPr/>
          </p:nvGrpSpPr>
          <p:grpSpPr>
            <a:xfrm>
              <a:off x="763555" y="1676484"/>
              <a:ext cx="2471634" cy="2503244"/>
              <a:chOff x="1001810" y="1981284"/>
              <a:chExt cx="2471634" cy="2503244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1001810" y="1981284"/>
                <a:ext cx="2471634" cy="2471634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2691159" y="3724329"/>
                <a:ext cx="760199" cy="760199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1</a:t>
                </a:r>
                <a:endParaRPr lang="zh-CN" altLang="en-US" sz="24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603" y="4595649"/>
              <a:ext cx="2472470" cy="183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Prediction and Planning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784725" y="1600200"/>
            <a:ext cx="1654129" cy="3071559"/>
            <a:chOff x="4699298" y="1676484"/>
            <a:chExt cx="2471702" cy="4788000"/>
          </a:xfrm>
        </p:grpSpPr>
        <p:grpSp>
          <p:nvGrpSpPr>
            <p:cNvPr id="5" name="组合 4"/>
            <p:cNvGrpSpPr/>
            <p:nvPr/>
          </p:nvGrpSpPr>
          <p:grpSpPr>
            <a:xfrm>
              <a:off x="4699366" y="1676484"/>
              <a:ext cx="2471634" cy="2503244"/>
              <a:chOff x="4937620" y="1981284"/>
              <a:chExt cx="2471634" cy="2503244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937620" y="1981284"/>
                <a:ext cx="2471634" cy="2471634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626969" y="3724329"/>
                <a:ext cx="760199" cy="760199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4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699298" y="4595649"/>
              <a:ext cx="2449947" cy="1868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Planning and Control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718282" y="1600200"/>
            <a:ext cx="1766327" cy="3096938"/>
            <a:chOff x="8635176" y="1676484"/>
            <a:chExt cx="2471432" cy="4763012"/>
          </a:xfrm>
        </p:grpSpPr>
        <p:grpSp>
          <p:nvGrpSpPr>
            <p:cNvPr id="7" name="组合 6"/>
            <p:cNvGrpSpPr/>
            <p:nvPr/>
          </p:nvGrpSpPr>
          <p:grpSpPr>
            <a:xfrm>
              <a:off x="8635176" y="1676484"/>
              <a:ext cx="2471432" cy="2623191"/>
              <a:chOff x="8873431" y="1981284"/>
              <a:chExt cx="2471432" cy="262319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8873431" y="1981284"/>
                <a:ext cx="2471432" cy="2623191"/>
              </a:xfrm>
              <a:prstGeom prst="ellipse">
                <a:avLst/>
              </a:prstGeom>
              <a:blipFill dpi="0" rotWithShape="1">
                <a:blip r:embed="rId4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0562780" y="3724329"/>
                <a:ext cx="760199" cy="760199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endParaRPr lang="zh-CN" altLang="en-US" sz="24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8639106" y="4595649"/>
              <a:ext cx="2346495" cy="1843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Control and Guardian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7716" y="347117"/>
            <a:ext cx="866140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92D050"/>
                </a:solidFill>
                <a:cs typeface="+mn-ea"/>
                <a:sym typeface="+mn-lt"/>
              </a:rPr>
              <a:t>Unexpected Dependencies Analysis</a:t>
            </a:r>
            <a:r>
              <a:rPr lang="en-US" altLang="zh-CN" sz="2400" b="1" dirty="0">
                <a:solidFill>
                  <a:srgbClr val="92D050"/>
                </a:solidFill>
                <a:cs typeface="+mn-ea"/>
                <a:sym typeface="+mn-lt"/>
              </a:rPr>
              <a:t>: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Missing Dependencies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39992" y="3472815"/>
            <a:ext cx="1682782" cy="3109006"/>
            <a:chOff x="763555" y="1676484"/>
            <a:chExt cx="2472518" cy="4751362"/>
          </a:xfrm>
        </p:grpSpPr>
        <p:grpSp>
          <p:nvGrpSpPr>
            <p:cNvPr id="21" name="组合 20"/>
            <p:cNvGrpSpPr/>
            <p:nvPr/>
          </p:nvGrpSpPr>
          <p:grpSpPr>
            <a:xfrm>
              <a:off x="763555" y="1676484"/>
              <a:ext cx="2471634" cy="2503244"/>
              <a:chOff x="1001810" y="1981284"/>
              <a:chExt cx="2471634" cy="2503244"/>
            </a:xfrm>
          </p:grpSpPr>
          <p:sp>
            <p:nvSpPr>
              <p:cNvPr id="25" name="椭圆 24" descr="&amp;pky90108739796&amp;"/>
              <p:cNvSpPr/>
              <p:nvPr/>
            </p:nvSpPr>
            <p:spPr>
              <a:xfrm>
                <a:off x="1001810" y="1981284"/>
                <a:ext cx="2471634" cy="2471634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2691159" y="3724329"/>
                <a:ext cx="760199" cy="760199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4</a:t>
                </a: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63603" y="4595649"/>
              <a:ext cx="2472470" cy="183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Guardian and CANBus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56037" y="3498215"/>
            <a:ext cx="1934210" cy="3108960"/>
            <a:chOff x="571355" y="1676484"/>
            <a:chExt cx="2841942" cy="4751291"/>
          </a:xfrm>
        </p:grpSpPr>
        <p:grpSp>
          <p:nvGrpSpPr>
            <p:cNvPr id="30" name="组合 29"/>
            <p:cNvGrpSpPr/>
            <p:nvPr/>
          </p:nvGrpSpPr>
          <p:grpSpPr>
            <a:xfrm>
              <a:off x="763555" y="1676484"/>
              <a:ext cx="2471634" cy="2503244"/>
              <a:chOff x="1001810" y="1981284"/>
              <a:chExt cx="2471634" cy="2503244"/>
            </a:xfrm>
          </p:grpSpPr>
          <p:sp>
            <p:nvSpPr>
              <p:cNvPr id="31" name="椭圆 30" descr="&amp;pky8529546829&amp;"/>
              <p:cNvSpPr/>
              <p:nvPr/>
            </p:nvSpPr>
            <p:spPr>
              <a:xfrm>
                <a:off x="1001810" y="1981284"/>
                <a:ext cx="2471634" cy="2471634"/>
              </a:xfrm>
              <a:prstGeom prst="ellipse">
                <a:avLst/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691159" y="3724329"/>
                <a:ext cx="760199" cy="760199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5</a:t>
                </a: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571355" y="4595578"/>
              <a:ext cx="2841942" cy="183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Localization and </a:t>
              </a:r>
            </a:p>
            <a:p>
              <a:pPr algn="ctr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HD-Map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60401" y="2298608"/>
            <a:ext cx="10935854" cy="3806190"/>
            <a:chOff x="660401" y="2298608"/>
            <a:chExt cx="10935854" cy="3806190"/>
          </a:xfrm>
        </p:grpSpPr>
        <p:sp>
          <p:nvSpPr>
            <p:cNvPr id="2" name="任意多边形: 形状 5"/>
            <p:cNvSpPr/>
            <p:nvPr/>
          </p:nvSpPr>
          <p:spPr>
            <a:xfrm>
              <a:off x="660401" y="3153434"/>
              <a:ext cx="10935854" cy="193759"/>
            </a:xfrm>
            <a:custGeom>
              <a:avLst/>
              <a:gdLst>
                <a:gd name="connsiteX0" fmla="*/ 0 w 9683261"/>
                <a:gd name="connsiteY0" fmla="*/ 211015 h 211015"/>
                <a:gd name="connsiteX1" fmla="*/ 9683261 w 9683261"/>
                <a:gd name="connsiteY1" fmla="*/ 211015 h 211015"/>
                <a:gd name="connsiteX2" fmla="*/ 9319846 w 9683261"/>
                <a:gd name="connsiteY2" fmla="*/ 0 h 2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3261" h="211015">
                  <a:moveTo>
                    <a:pt x="0" y="211015"/>
                  </a:moveTo>
                  <a:lnTo>
                    <a:pt x="9683261" y="211015"/>
                  </a:lnTo>
                  <a:lnTo>
                    <a:pt x="9319846" y="0"/>
                  </a:lnTo>
                </a:path>
              </a:pathLst>
            </a:cu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023939" y="2298608"/>
              <a:ext cx="3828415" cy="3806190"/>
              <a:chOff x="2023939" y="1964779"/>
              <a:chExt cx="3828415" cy="380619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3480968" y="2563895"/>
                <a:ext cx="914400" cy="914400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800" b="1" i="1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b="1" i="1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2978699" y="1964779"/>
                <a:ext cx="1918939" cy="46037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defRPr sz="2000">
                    <a:solidFill>
                      <a:schemeClr val="accent1"/>
                    </a:solidFill>
                    <a:latin typeface="Microsoft YaHei" panose="020B0503020204020204" charset="-122"/>
                  </a:defRPr>
                </a:lvl1pPr>
              </a:lstStyle>
              <a:p>
                <a:pPr algn="ctr"/>
                <a:r>
                  <a:rPr lang="en-US" altLang="zh-CN" sz="2400" b="1" dirty="0">
                    <a:solidFill>
                      <a:schemeClr val="accent4"/>
                    </a:solidFill>
                    <a:latin typeface="+mn-lt"/>
                    <a:cs typeface="+mn-ea"/>
                    <a:sym typeface="+mn-lt"/>
                  </a:rPr>
                  <a:t>Confirm</a:t>
                </a: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023939" y="3740874"/>
                <a:ext cx="3828415" cy="2030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L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ook at the </a:t>
                </a:r>
                <a:r>
                  <a:rPr lang="zh-CN" altLang="en-US" dirty="0">
                    <a:solidFill>
                      <a:srgbClr val="92D050"/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code inside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 the monitor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: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accent4"/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the data flow </a:t>
                </a:r>
                <a:r>
                  <a:rPr lang="en-US" altLang="zh-CN" sz="1600" dirty="0">
                    <a:solidFill>
                      <a:schemeClr val="accent4"/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&amp;</a:t>
                </a:r>
                <a:r>
                  <a:rPr lang="zh-CN" altLang="en-US" sz="1600" dirty="0">
                    <a:solidFill>
                      <a:schemeClr val="accent4"/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 control flow are implemented through the monitor</a:t>
                </a:r>
                <a:r>
                  <a:rPr lang="en-US" altLang="zh-CN" sz="1600" dirty="0">
                    <a:solidFill>
                      <a:schemeClr val="accent4"/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.</a:t>
                </a:r>
                <a:endParaRPr lang="zh-CN" altLang="en-US" sz="1600" dirty="0">
                  <a:solidFill>
                    <a:schemeClr val="accent4"/>
                  </a:solidFill>
                  <a:latin typeface="Franklin Gothic Medium" panose="020B0603020102020204" charset="0"/>
                  <a:cs typeface="Franklin Gothic Medium" panose="020B0603020102020204" charset="0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 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335506" y="2298608"/>
              <a:ext cx="4060825" cy="2651760"/>
              <a:chOff x="5832346" y="1964779"/>
              <a:chExt cx="4060825" cy="265176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7405580" y="2563895"/>
                <a:ext cx="914400" cy="914400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800" b="1" i="1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b="1" i="1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903311" y="1964779"/>
                <a:ext cx="1918939" cy="46037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defRPr sz="2000">
                    <a:solidFill>
                      <a:schemeClr val="accent1"/>
                    </a:solidFill>
                    <a:latin typeface="Microsoft YaHei" panose="020B0503020204020204" charset="-122"/>
                  </a:defRPr>
                </a:lvl1pPr>
              </a:lstStyle>
              <a:p>
                <a:pPr algn="ctr"/>
                <a:r>
                  <a:rPr lang="en-US" altLang="zh-CN" sz="2400" b="1" dirty="0">
                    <a:solidFill>
                      <a:schemeClr val="accent4"/>
                    </a:solidFill>
                    <a:latin typeface="+mn-lt"/>
                    <a:cs typeface="+mn-ea"/>
                    <a:sym typeface="+mn-lt"/>
                  </a:rPr>
                  <a:t>Analyze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832346" y="3740874"/>
                <a:ext cx="4060825" cy="875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Find the </a:t>
                </a:r>
                <a:r>
                  <a:rPr lang="en-US" altLang="zh-CN" dirty="0">
                    <a:solidFill>
                      <a:srgbClr val="92D050"/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main function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 of </a:t>
                </a: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common/util</a:t>
                </a:r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: 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accent4"/>
                    </a:solidFill>
                    <a:latin typeface="Franklin Gothic Medium" panose="020B0603020102020204" charset="0"/>
                    <a:cs typeface="Franklin Gothic Medium" panose="020B0603020102020204" charset="0"/>
                    <a:sym typeface="+mn-lt"/>
                  </a:rPr>
                  <a:t>to process files and to read and write to files.</a:t>
                </a: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507716" y="347117"/>
            <a:ext cx="866140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92D050"/>
                </a:solidFill>
                <a:cs typeface="+mn-ea"/>
                <a:sym typeface="+mn-lt"/>
              </a:rPr>
              <a:t>Unexpected Dependencies Analysis</a:t>
            </a:r>
            <a:r>
              <a:rPr lang="en-US" altLang="zh-CN" sz="2400" b="1" dirty="0">
                <a:solidFill>
                  <a:srgbClr val="92D050"/>
                </a:solidFill>
                <a:cs typeface="+mn-ea"/>
                <a:sym typeface="+mn-lt"/>
              </a:rPr>
              <a:t>: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Missing Dependencies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78815" y="1268095"/>
            <a:ext cx="9717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</a:rPr>
              <a:t>We</a:t>
            </a:r>
            <a:r>
              <a:rPr lang="zh-CN" altLang="en-US">
                <a:latin typeface="Arial Black" panose="020B0A04020102020204" charset="0"/>
                <a:cs typeface="Arial Black" panose="020B0A04020102020204" charset="0"/>
              </a:rPr>
              <a:t> believe that this is due to the </a:t>
            </a:r>
            <a:r>
              <a:rPr lang="zh-CN" altLang="en-US">
                <a:solidFill>
                  <a:schemeClr val="accent4"/>
                </a:solidFill>
                <a:latin typeface="Arial Black" panose="020B0A04020102020204" charset="0"/>
                <a:cs typeface="Arial Black" panose="020B0A04020102020204" charset="0"/>
              </a:rPr>
              <a:t>supervisory role</a:t>
            </a:r>
            <a:r>
              <a:rPr lang="zh-CN" altLang="en-US">
                <a:latin typeface="Arial Black" panose="020B0A04020102020204" charset="0"/>
                <a:cs typeface="Arial Black" panose="020B0A04020102020204" charset="0"/>
              </a:rPr>
              <a:t> of the monitor</a:t>
            </a:r>
            <a:r>
              <a:rPr lang="en-US" altLang="zh-CN">
                <a:latin typeface="Arial Black" panose="020B0A04020102020204" charset="0"/>
                <a:cs typeface="Arial Black" panose="020B0A04020102020204" charset="0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虚尾箭头 17"/>
          <p:cNvSpPr/>
          <p:nvPr/>
        </p:nvSpPr>
        <p:spPr>
          <a:xfrm rot="5400000">
            <a:off x="-1824355" y="2751455"/>
            <a:ext cx="5535295" cy="2394585"/>
          </a:xfrm>
          <a:prstGeom prst="stripedRightArrow">
            <a:avLst>
              <a:gd name="adj1" fmla="val 51626"/>
              <a:gd name="adj2" fmla="val 6151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bg1">
                  <a:lumMod val="95000"/>
                </a:schemeClr>
              </a:gs>
            </a:gsLst>
            <a:lin ang="2700000" scaled="0"/>
          </a:gra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07716" y="347117"/>
            <a:ext cx="906145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92D050"/>
                </a:solidFill>
                <a:cs typeface="+mn-ea"/>
                <a:sym typeface="+mn-lt"/>
              </a:rPr>
              <a:t>Unexpected Dependencies Analysis</a:t>
            </a:r>
            <a:r>
              <a:rPr lang="en-US" altLang="zh-CN" sz="2400" b="1" dirty="0">
                <a:solidFill>
                  <a:srgbClr val="92D050"/>
                </a:solidFill>
                <a:cs typeface="+mn-ea"/>
                <a:sym typeface="+mn-lt"/>
              </a:rPr>
              <a:t>: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Localization and Monitor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90575" y="1718310"/>
            <a:ext cx="10444480" cy="878205"/>
          </a:xfrm>
          <a:prstGeom prst="roundRect">
            <a:avLst>
              <a:gd name="adj" fmla="val 11629"/>
            </a:avLst>
          </a:prstGeom>
          <a:solidFill>
            <a:srgbClr val="FCF7E5"/>
          </a:solidFill>
          <a:ln w="28575" cmpd="dbl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90575" y="3495040"/>
            <a:ext cx="6701790" cy="2646045"/>
          </a:xfrm>
          <a:prstGeom prst="roundRect">
            <a:avLst>
              <a:gd name="adj" fmla="val 11629"/>
            </a:avLst>
          </a:prstGeom>
          <a:solidFill>
            <a:schemeClr val="accent6">
              <a:lumMod val="20000"/>
              <a:lumOff val="80000"/>
            </a:schemeClr>
          </a:solidFill>
          <a:ln w="28575" cmpd="dbl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0900" y="1927225"/>
            <a:ext cx="10130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O</a:t>
            </a:r>
            <a:r>
              <a:rPr lang="zh-CN" altLang="en-US" sz="2400" b="1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riginal</a:t>
            </a:r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 D</a:t>
            </a:r>
            <a:r>
              <a:rPr lang="zh-CN" altLang="en-US" sz="2400" b="1">
                <a:latin typeface="Franklin Gothic Medium" panose="020B0603020102020204" charset="0"/>
                <a:cs typeface="Franklin Gothic Medium" panose="020B0603020102020204" charset="0"/>
              </a:rPr>
              <a:t>ependency</a:t>
            </a:r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</a:rPr>
              <a:t>:</a:t>
            </a:r>
            <a:r>
              <a:rPr lang="en-US" altLang="zh-CN" sz="2000">
                <a:latin typeface="Franklin Gothic Medium" panose="020B0603020102020204" charset="0"/>
                <a:cs typeface="Franklin Gothic Medium" panose="020B0603020102020204" charset="0"/>
              </a:rPr>
              <a:t> </a:t>
            </a:r>
            <a:r>
              <a:rPr lang="zh-CN" altLang="en-US" sz="2000">
                <a:latin typeface="Franklin Gothic Medium" panose="020B0603020102020204" charset="0"/>
                <a:cs typeface="Franklin Gothic Medium" panose="020B0603020102020204" charset="0"/>
              </a:rPr>
              <a:t>thought to be </a:t>
            </a:r>
            <a:r>
              <a:rPr lang="zh-CN" altLang="en-US" sz="2000">
                <a:solidFill>
                  <a:schemeClr val="accent4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a single dependency</a:t>
            </a:r>
            <a:r>
              <a:rPr lang="zh-CN" altLang="en-US" sz="2000">
                <a:latin typeface="Franklin Gothic Medium" panose="020B0603020102020204" charset="0"/>
                <a:cs typeface="Franklin Gothic Medium" panose="020B0603020102020204" charset="0"/>
              </a:rPr>
              <a:t> of localization on monitor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0900" y="3636645"/>
            <a:ext cx="66414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</a:rPr>
              <a:t>C</a:t>
            </a:r>
            <a:r>
              <a:rPr lang="zh-CN" altLang="en-US" sz="2400" b="1">
                <a:latin typeface="Franklin Gothic Medium" panose="020B0603020102020204" charset="0"/>
                <a:cs typeface="Franklin Gothic Medium" panose="020B0603020102020204" charset="0"/>
              </a:rPr>
              <a:t>oncrete's </a:t>
            </a:r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</a:rPr>
              <a:t>R</a:t>
            </a:r>
            <a:r>
              <a:rPr lang="zh-CN" altLang="en-US" sz="2400" b="1">
                <a:latin typeface="Franklin Gothic Medium" panose="020B0603020102020204" charset="0"/>
                <a:cs typeface="Franklin Gothic Medium" panose="020B0603020102020204" charset="0"/>
              </a:rPr>
              <a:t>esearch</a:t>
            </a:r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</a:rPr>
              <a:t>: </a:t>
            </a:r>
            <a:r>
              <a:rPr lang="en-US" altLang="zh-CN" sz="2000">
                <a:solidFill>
                  <a:schemeClr val="accent4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many dependencies</a:t>
            </a:r>
            <a:r>
              <a:rPr lang="en-US" altLang="zh-CN" sz="2000">
                <a:latin typeface="Franklin Gothic Medium" panose="020B0603020102020204" charset="0"/>
                <a:cs typeface="Franklin Gothic Medium" panose="020B060302010202020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Franklin Gothic Medium" panose="020B0603020102020204" charset="0"/>
                <a:cs typeface="Franklin Gothic Medium" panose="020B0603020102020204" charset="0"/>
              </a:rPr>
              <a:t>the common/vehicle-state module: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latin typeface="Franklin Gothic Medium" panose="020B0603020102020204" charset="0"/>
                <a:cs typeface="Franklin Gothic Medium" panose="020B0603020102020204" charset="0"/>
              </a:rPr>
              <a:t>     </a:t>
            </a:r>
            <a:r>
              <a:rPr lang="en-US" altLang="zh-CN" sz="2000">
                <a:solidFill>
                  <a:schemeClr val="accent4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dependent on localization, represent vehicle information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000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Franklin Gothic Medium" panose="020B0603020102020204" charset="0"/>
                <a:cs typeface="Franklin Gothic Medium" panose="020B0603020102020204" charset="0"/>
              </a:rPr>
              <a:t>the vehicle coordinates: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latin typeface="Franklin Gothic Medium" panose="020B0603020102020204" charset="0"/>
                <a:cs typeface="Franklin Gothic Medium" panose="020B0603020102020204" charset="0"/>
              </a:rPr>
              <a:t>     </a:t>
            </a:r>
            <a:r>
              <a:rPr lang="en-US" altLang="zh-CN" sz="2000">
                <a:solidFill>
                  <a:schemeClr val="accent4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dependent on the localization module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774940" y="3230245"/>
            <a:ext cx="4406900" cy="2907030"/>
            <a:chOff x="6400801" y="1901371"/>
            <a:chExt cx="5791199" cy="3947886"/>
          </a:xfrm>
        </p:grpSpPr>
        <p:sp>
          <p:nvSpPr>
            <p:cNvPr id="16" name="矩形 15"/>
            <p:cNvSpPr/>
            <p:nvPr/>
          </p:nvSpPr>
          <p:spPr>
            <a:xfrm>
              <a:off x="6400801" y="1915886"/>
              <a:ext cx="5094514" cy="3918857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1509829" y="1901371"/>
              <a:ext cx="682171" cy="3947886"/>
            </a:xfrm>
            <a:prstGeom prst="rect">
              <a:avLst/>
            </a:prstGeom>
            <a:gradFill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虚尾箭头 17"/>
          <p:cNvSpPr/>
          <p:nvPr/>
        </p:nvSpPr>
        <p:spPr>
          <a:xfrm rot="5400000">
            <a:off x="-1824355" y="2751455"/>
            <a:ext cx="5535295" cy="2394585"/>
          </a:xfrm>
          <a:prstGeom prst="stripedRightArrow">
            <a:avLst>
              <a:gd name="adj1" fmla="val 51626"/>
              <a:gd name="adj2" fmla="val 6151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bg1">
                  <a:lumMod val="95000"/>
                </a:schemeClr>
              </a:gs>
            </a:gsLst>
            <a:lin ang="2700000" scaled="0"/>
          </a:gra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07716" y="346472"/>
            <a:ext cx="87210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92D050"/>
                </a:solidFill>
                <a:cs typeface="+mn-ea"/>
                <a:sym typeface="+mn-lt"/>
              </a:rPr>
              <a:t>Unexpected Dependencies Analysis</a:t>
            </a:r>
            <a:r>
              <a:rPr lang="en-US" altLang="zh-CN" sz="2400" b="1" dirty="0">
                <a:solidFill>
                  <a:srgbClr val="92D050"/>
                </a:solidFill>
                <a:cs typeface="+mn-ea"/>
                <a:sym typeface="+mn-lt"/>
              </a:rPr>
              <a:t>: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Planning and HD Map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90575" y="1718310"/>
            <a:ext cx="10444480" cy="878205"/>
          </a:xfrm>
          <a:prstGeom prst="roundRect">
            <a:avLst>
              <a:gd name="adj" fmla="val 11629"/>
            </a:avLst>
          </a:prstGeom>
          <a:solidFill>
            <a:srgbClr val="FCF7E5"/>
          </a:solidFill>
          <a:ln w="28575" cmpd="dbl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90575" y="3495040"/>
            <a:ext cx="6701790" cy="2646045"/>
          </a:xfrm>
          <a:prstGeom prst="roundRect">
            <a:avLst>
              <a:gd name="adj" fmla="val 11629"/>
            </a:avLst>
          </a:prstGeom>
          <a:solidFill>
            <a:schemeClr val="accent6">
              <a:lumMod val="20000"/>
              <a:lumOff val="80000"/>
            </a:schemeClr>
          </a:solidFill>
          <a:ln w="28575" cmpd="dbl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0900" y="1927225"/>
            <a:ext cx="10130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O</a:t>
            </a:r>
            <a:r>
              <a:rPr lang="zh-CN" altLang="en-US" sz="2400" b="1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riginal</a:t>
            </a:r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  <a:sym typeface="+mn-ea"/>
              </a:rPr>
              <a:t> D</a:t>
            </a:r>
            <a:r>
              <a:rPr lang="zh-CN" altLang="en-US" sz="2400" b="1">
                <a:latin typeface="Franklin Gothic Medium" panose="020B0603020102020204" charset="0"/>
                <a:cs typeface="Franklin Gothic Medium" panose="020B0603020102020204" charset="0"/>
              </a:rPr>
              <a:t>ependency</a:t>
            </a:r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</a:rPr>
              <a:t>:</a:t>
            </a:r>
            <a:r>
              <a:rPr lang="en-US" altLang="zh-CN" sz="2000">
                <a:latin typeface="Franklin Gothic Medium" panose="020B0603020102020204" charset="0"/>
                <a:cs typeface="Franklin Gothic Medium" panose="020B0603020102020204" charset="0"/>
              </a:rPr>
              <a:t> </a:t>
            </a:r>
            <a:r>
              <a:rPr lang="zh-CN" altLang="en-US" sz="2000">
                <a:solidFill>
                  <a:schemeClr val="accent4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one-way dependency</a:t>
            </a:r>
            <a:r>
              <a:rPr lang="zh-CN" altLang="en-US" sz="2000">
                <a:latin typeface="Franklin Gothic Medium" panose="020B0603020102020204" charset="0"/>
                <a:cs typeface="Franklin Gothic Medium" panose="020B0603020102020204" charset="0"/>
              </a:rPr>
              <a:t> of planning on HD Map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0900" y="3636645"/>
            <a:ext cx="66414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</a:rPr>
              <a:t>C</a:t>
            </a:r>
            <a:r>
              <a:rPr lang="zh-CN" altLang="en-US" sz="2400" b="1">
                <a:latin typeface="Franklin Gothic Medium" panose="020B0603020102020204" charset="0"/>
                <a:cs typeface="Franklin Gothic Medium" panose="020B0603020102020204" charset="0"/>
              </a:rPr>
              <a:t>oncrete's </a:t>
            </a:r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</a:rPr>
              <a:t>R</a:t>
            </a:r>
            <a:r>
              <a:rPr lang="zh-CN" altLang="en-US" sz="2400" b="1">
                <a:latin typeface="Franklin Gothic Medium" panose="020B0603020102020204" charset="0"/>
                <a:cs typeface="Franklin Gothic Medium" panose="020B0603020102020204" charset="0"/>
              </a:rPr>
              <a:t>esearch</a:t>
            </a:r>
            <a:r>
              <a:rPr lang="en-US" altLang="zh-CN" sz="2400" b="1">
                <a:latin typeface="Franklin Gothic Medium" panose="020B0603020102020204" charset="0"/>
                <a:cs typeface="Franklin Gothic Medium" panose="020B0603020102020204" charset="0"/>
              </a:rPr>
              <a:t>: </a:t>
            </a:r>
            <a:r>
              <a:rPr lang="en-US" altLang="zh-CN" sz="2000">
                <a:solidFill>
                  <a:schemeClr val="accent4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two-way dependency</a:t>
            </a:r>
            <a:endParaRPr lang="en-US" altLang="zh-CN" sz="2000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Franklin Gothic Medium" panose="020B0603020102020204" charset="0"/>
                <a:cs typeface="Franklin Gothic Medium" panose="020B0603020102020204" charset="0"/>
              </a:rPr>
              <a:t>the results of the routing, convert each section into the form of reference_line data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000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Franklin Gothic Medium" panose="020B0603020102020204" charset="0"/>
                <a:cs typeface="Franklin Gothic Medium" panose="020B0603020102020204" charset="0"/>
              </a:rPr>
              <a:t>the parsing of the routing data leads to a dependency on planning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774940" y="3230245"/>
            <a:ext cx="4406900" cy="2907030"/>
            <a:chOff x="6400801" y="1901371"/>
            <a:chExt cx="5791199" cy="3947886"/>
          </a:xfrm>
        </p:grpSpPr>
        <p:sp>
          <p:nvSpPr>
            <p:cNvPr id="16" name="矩形 15"/>
            <p:cNvSpPr/>
            <p:nvPr/>
          </p:nvSpPr>
          <p:spPr>
            <a:xfrm>
              <a:off x="6400801" y="1915886"/>
              <a:ext cx="5094514" cy="3918857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1509829" y="1901371"/>
              <a:ext cx="682171" cy="3947886"/>
            </a:xfrm>
            <a:prstGeom prst="rect">
              <a:avLst/>
            </a:prstGeom>
            <a:gradFill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54686" y="1312973"/>
            <a:ext cx="9625330" cy="4270155"/>
            <a:chOff x="978486" y="1654395"/>
            <a:chExt cx="9625330" cy="4270155"/>
          </a:xfrm>
        </p:grpSpPr>
        <p:sp>
          <p:nvSpPr>
            <p:cNvPr id="4" name="文本框 3"/>
            <p:cNvSpPr txBox="1"/>
            <p:nvPr/>
          </p:nvSpPr>
          <p:spPr>
            <a:xfrm>
              <a:off x="978486" y="3224750"/>
              <a:ext cx="962533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Subsystem Analysis: Routing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8486" y="1654395"/>
              <a:ext cx="18162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gradFill>
                    <a:gsLst>
                      <a:gs pos="0">
                        <a:srgbClr val="EEC738"/>
                      </a:gs>
                      <a:gs pos="100000">
                        <a:srgbClr val="F7DA27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03</a:t>
              </a:r>
              <a:endParaRPr lang="zh-CN" altLang="en-US" sz="9600" b="1" i="1" dirty="0">
                <a:gradFill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78486" y="4380957"/>
              <a:ext cx="5756050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92D050"/>
                  </a:solidFill>
                  <a:cs typeface="+mn-ea"/>
                  <a:sym typeface="+mn-lt"/>
                </a:rPr>
                <a:t>One of the subsystem that wotrh analysing</a:t>
              </a: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978486" y="5510963"/>
              <a:ext cx="1996516" cy="4135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  <a:tileRect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PART 03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63332" y="4328385"/>
              <a:ext cx="5389868" cy="0"/>
            </a:xfrm>
            <a:prstGeom prst="line">
              <a:avLst/>
            </a:prstGeom>
            <a:ln w="15875">
              <a:solidFill>
                <a:srgbClr val="EEC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605" y="1915795"/>
            <a:ext cx="5325110" cy="3656238"/>
            <a:chOff x="604438" y="2272145"/>
            <a:chExt cx="5188669" cy="2008662"/>
          </a:xfrm>
        </p:grpSpPr>
        <p:sp>
          <p:nvSpPr>
            <p:cNvPr id="3" name="矩形 2"/>
            <p:cNvSpPr/>
            <p:nvPr/>
          </p:nvSpPr>
          <p:spPr>
            <a:xfrm>
              <a:off x="604438" y="2272145"/>
              <a:ext cx="5188669" cy="506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accent4"/>
                  </a:solidFill>
                  <a:latin typeface="Arial Black" panose="020B0A04020102020204" charset="0"/>
                  <a:cs typeface="Arial Black" panose="020B0A04020102020204" charset="0"/>
                  <a:sym typeface="+mn-lt"/>
                </a:rPr>
                <a:t>M</a:t>
              </a:r>
              <a:r>
                <a:rPr lang="zh-CN" altLang="en-US" dirty="0">
                  <a:solidFill>
                    <a:schemeClr val="accent4"/>
                  </a:solidFill>
                  <a:latin typeface="Arial Black" panose="020B0A04020102020204" charset="0"/>
                  <a:cs typeface="Arial Black" panose="020B0A04020102020204" charset="0"/>
                  <a:sym typeface="+mn-lt"/>
                </a:rPr>
                <a:t>ain </a:t>
              </a:r>
              <a:r>
                <a:rPr lang="en-US" altLang="zh-CN" dirty="0">
                  <a:solidFill>
                    <a:schemeClr val="accent4"/>
                  </a:solidFill>
                  <a:latin typeface="Arial Black" panose="020B0A04020102020204" charset="0"/>
                  <a:cs typeface="Arial Black" panose="020B0A04020102020204" charset="0"/>
                  <a:sym typeface="+mn-lt"/>
                </a:rPr>
                <a:t>R</a:t>
              </a:r>
              <a:r>
                <a:rPr lang="zh-CN" altLang="en-US" dirty="0">
                  <a:solidFill>
                    <a:schemeClr val="accent4"/>
                  </a:solidFill>
                  <a:latin typeface="Arial Black" panose="020B0A04020102020204" charset="0"/>
                  <a:cs typeface="Arial Black" panose="020B0A04020102020204" charset="0"/>
                  <a:sym typeface="+mn-lt"/>
                </a:rPr>
                <a:t>ole</a:t>
              </a:r>
              <a:r>
                <a:rPr lang="en-US" altLang="zh-CN" dirty="0">
                  <a:solidFill>
                    <a:schemeClr val="accent4"/>
                  </a:solidFill>
                  <a:latin typeface="Arial Black" panose="020B0A04020102020204" charset="0"/>
                  <a:cs typeface="Arial Black" panose="020B0A04020102020204" charset="0"/>
                  <a:sym typeface="+mn-lt"/>
                </a:rPr>
                <a:t>:</a:t>
              </a:r>
              <a:r>
                <a:rPr lang="en-US" altLang="zh-CN" dirty="0">
                  <a:latin typeface="Arial Black" panose="020B0A04020102020204" charset="0"/>
                  <a:cs typeface="Arial Black" panose="020B0A04020102020204" charset="0"/>
                  <a:sym typeface="+mn-lt"/>
                </a:rPr>
                <a:t> </a:t>
              </a:r>
              <a:r>
                <a:rPr lang="zh-CN" altLang="en-US" dirty="0">
                  <a:latin typeface="Arial Black" panose="020B0A04020102020204" charset="0"/>
                  <a:cs typeface="Arial Black" panose="020B0A04020102020204" charset="0"/>
                  <a:sym typeface="+mn-lt"/>
                </a:rPr>
                <a:t>to generate routing information based on requests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04438" y="2871267"/>
              <a:ext cx="5173106" cy="658640"/>
              <a:chOff x="6365476" y="3068416"/>
              <a:chExt cx="5173106" cy="65864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6808061" y="3068416"/>
                <a:ext cx="4730521" cy="65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Important subsystem: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Common, Graph, Topo_creator, Core, Strategy, Routing result, and Routing component.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365476" y="3225402"/>
                <a:ext cx="362576" cy="221872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49605" y="3622167"/>
              <a:ext cx="5143407" cy="658640"/>
              <a:chOff x="6410643" y="2826876"/>
              <a:chExt cx="5143407" cy="65864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823529" y="2826876"/>
                <a:ext cx="4730521" cy="65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Routing component</a:t>
                </a:r>
                <a:r>
                  <a:rPr lang="en-US" altLang="zh-CN" sz="16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 looks externally for the corresponding files based on the requirements within the subsystem. </a:t>
                </a: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410643" y="2992233"/>
                <a:ext cx="362576" cy="234431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5847715" y="1901190"/>
            <a:ext cx="6344285" cy="3947795"/>
            <a:chOff x="6400801" y="1901371"/>
            <a:chExt cx="5791199" cy="3947886"/>
          </a:xfrm>
        </p:grpSpPr>
        <p:sp>
          <p:nvSpPr>
            <p:cNvPr id="11" name="矩形 10"/>
            <p:cNvSpPr/>
            <p:nvPr/>
          </p:nvSpPr>
          <p:spPr>
            <a:xfrm>
              <a:off x="6400801" y="1915886"/>
              <a:ext cx="5094514" cy="3918857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509829" y="1901371"/>
              <a:ext cx="682171" cy="3947886"/>
            </a:xfrm>
            <a:prstGeom prst="rect">
              <a:avLst/>
            </a:prstGeom>
            <a:gradFill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07716" y="347117"/>
            <a:ext cx="427736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92D050"/>
                </a:solidFill>
                <a:cs typeface="+mn-ea"/>
                <a:sym typeface="+mn-lt"/>
              </a:rPr>
              <a:t>Subsystem Analysis: Routing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7716" y="347117"/>
            <a:ext cx="427736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92D050"/>
                </a:solidFill>
                <a:cs typeface="+mn-ea"/>
                <a:sym typeface="+mn-lt"/>
              </a:rPr>
              <a:t>Subsystem Analysis: Routing</a:t>
            </a:r>
          </a:p>
        </p:txBody>
      </p:sp>
      <p:pic>
        <p:nvPicPr>
          <p:cNvPr id="2" name="图片 1" descr="QQ截图202203200446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620520"/>
            <a:ext cx="9571355" cy="4266565"/>
          </a:xfrm>
          <a:prstGeom prst="rect">
            <a:avLst/>
          </a:prstGeom>
        </p:spPr>
      </p:pic>
      <p:pic>
        <p:nvPicPr>
          <p:cNvPr id="3" name="ECB019B1-382A-4266-B25C-5B523AA43C14-4" descr="w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5" y="1303655"/>
            <a:ext cx="9526905" cy="413956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8783955" y="4498340"/>
            <a:ext cx="619125" cy="263525"/>
          </a:xfrm>
          <a:prstGeom prst="roundRect">
            <a:avLst/>
          </a:prstGeom>
          <a:solidFill>
            <a:srgbClr val="C8E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7716" y="347117"/>
            <a:ext cx="427736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92D050"/>
                </a:solidFill>
                <a:cs typeface="+mn-ea"/>
                <a:sym typeface="+mn-lt"/>
              </a:rPr>
              <a:t>Subsystem Analysis: Routing</a:t>
            </a:r>
          </a:p>
        </p:txBody>
      </p:sp>
      <p:pic>
        <p:nvPicPr>
          <p:cNvPr id="3" name="图片 2" descr="QQ截图20220320050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1941830"/>
            <a:ext cx="10264140" cy="3891915"/>
          </a:xfrm>
          <a:prstGeom prst="rect">
            <a:avLst/>
          </a:prstGeom>
        </p:spPr>
      </p:pic>
      <p:pic>
        <p:nvPicPr>
          <p:cNvPr id="19" name="ECB019B1-382A-4266-B25C-5B523AA43C14-7" descr="w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1739265"/>
            <a:ext cx="8328660" cy="353250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9321800" y="4295140"/>
            <a:ext cx="538480" cy="233680"/>
          </a:xfrm>
          <a:prstGeom prst="roundRect">
            <a:avLst/>
          </a:prstGeom>
          <a:solidFill>
            <a:srgbClr val="C8E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 rot="18960000">
            <a:off x="-321310" y="-1424940"/>
            <a:ext cx="6648450" cy="6051550"/>
          </a:xfrm>
          <a:prstGeom prst="roundRect">
            <a:avLst>
              <a:gd name="adj" fmla="val 13918"/>
            </a:avLst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 rot="18960000">
            <a:off x="7225665" y="2795905"/>
            <a:ext cx="4986020" cy="5629275"/>
          </a:xfrm>
          <a:prstGeom prst="roundRect">
            <a:avLst/>
          </a:prstGeom>
          <a:solidFill>
            <a:schemeClr val="accent4">
              <a:alpha val="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8900000">
            <a:off x="3078480" y="2952750"/>
            <a:ext cx="4431030" cy="13220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8000" b="1" u="sng">
                <a:ln/>
                <a:solidFill>
                  <a:schemeClr val="accent4"/>
                </a:solidFill>
                <a:effectLst/>
              </a:rPr>
              <a:t>Concrete</a:t>
            </a:r>
          </a:p>
        </p:txBody>
      </p:sp>
      <p:sp>
        <p:nvSpPr>
          <p:cNvPr id="7" name="矩形 6"/>
          <p:cNvSpPr/>
          <p:nvPr/>
        </p:nvSpPr>
        <p:spPr>
          <a:xfrm rot="18900000">
            <a:off x="6231255" y="2240915"/>
            <a:ext cx="422021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6000" b="1">
                <a:solidFill>
                  <a:schemeClr val="accent4"/>
                </a:solidFill>
                <a:effectLst/>
              </a:rPr>
              <a:t>Conceptual</a:t>
            </a:r>
          </a:p>
        </p:txBody>
      </p:sp>
      <p:sp>
        <p:nvSpPr>
          <p:cNvPr id="9" name="矩形 8"/>
          <p:cNvSpPr/>
          <p:nvPr/>
        </p:nvSpPr>
        <p:spPr>
          <a:xfrm rot="18960000">
            <a:off x="4754880" y="2921000"/>
            <a:ext cx="379158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1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V.S.</a:t>
            </a:r>
            <a:r>
              <a:rPr lang="en-US" altLang="zh-CN" sz="7200" b="1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r>
              <a:rPr lang="en-US" altLang="zh-CN" sz="2000" b="1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and modify</a:t>
            </a:r>
          </a:p>
        </p:txBody>
      </p:sp>
      <p:sp>
        <p:nvSpPr>
          <p:cNvPr id="10" name="矩形 9"/>
          <p:cNvSpPr/>
          <p:nvPr/>
        </p:nvSpPr>
        <p:spPr>
          <a:xfrm rot="18840000">
            <a:off x="6717983" y="1339215"/>
            <a:ext cx="149415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(New)</a:t>
            </a:r>
          </a:p>
        </p:txBody>
      </p:sp>
      <p:sp>
        <p:nvSpPr>
          <p:cNvPr id="11" name="矩形 10"/>
          <p:cNvSpPr/>
          <p:nvPr/>
        </p:nvSpPr>
        <p:spPr>
          <a:xfrm rot="18840000">
            <a:off x="4913630" y="4772660"/>
            <a:ext cx="236474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(Previous)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39725" y="585470"/>
            <a:ext cx="6809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>
                <a:latin typeface="Franklin Gothic Medium" panose="020B0603020102020204" charset="0"/>
                <a:cs typeface="Franklin Gothic Medium" panose="020B0603020102020204" charset="0"/>
              </a:rPr>
              <a:t>mapping the source code </a:t>
            </a:r>
          </a:p>
          <a:p>
            <a:pPr algn="l"/>
            <a:r>
              <a:rPr lang="en-US" altLang="zh-CN" sz="3600">
                <a:latin typeface="Franklin Gothic Medium" panose="020B0603020102020204" charset="0"/>
                <a:cs typeface="Franklin Gothic Medium" panose="020B0603020102020204" charset="0"/>
              </a:rPr>
              <a:t>by the tool </a:t>
            </a:r>
            <a:r>
              <a:rPr lang="en-US" altLang="zh-CN" sz="3600" b="1">
                <a:solidFill>
                  <a:schemeClr val="accent4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Understand</a:t>
            </a:r>
            <a:r>
              <a:rPr lang="en-US" altLang="zh-CN" sz="2800" b="1">
                <a:latin typeface="Franklin Gothic Medium" panose="020B0603020102020204" charset="0"/>
                <a:cs typeface="Franklin Gothic Medium" panose="020B0603020102020204" charset="0"/>
              </a:rPr>
              <a:t>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8160" y="1995170"/>
            <a:ext cx="68097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>
                <a:latin typeface="Franklin Gothic Medium" panose="020B0603020102020204" charset="0"/>
                <a:cs typeface="Franklin Gothic Medium" panose="020B0603020102020204" charset="0"/>
              </a:rPr>
              <a:t>Show the </a:t>
            </a:r>
            <a:r>
              <a:rPr lang="en-US" altLang="zh-CN" sz="2800" b="1">
                <a:solidFill>
                  <a:schemeClr val="accent4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dependency</a:t>
            </a:r>
            <a:r>
              <a:rPr lang="en-US" altLang="zh-CN" sz="2800">
                <a:latin typeface="Franklin Gothic Medium" panose="020B0603020102020204" charset="0"/>
                <a:cs typeface="Franklin Gothic Medium" panose="020B0603020102020204" charset="0"/>
              </a:rPr>
              <a:t> between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800">
                <a:latin typeface="Franklin Gothic Medium" panose="020B0603020102020204" charset="0"/>
                <a:cs typeface="Franklin Gothic Medium" panose="020B0603020102020204" charset="0"/>
              </a:rPr>
              <a:t>    modules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800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 b="1">
                <a:latin typeface="Franklin Gothic Medium" panose="020B0603020102020204" charset="0"/>
                <a:cs typeface="Franklin Gothic Medium" panose="020B0603020102020204" charset="0"/>
              </a:rPr>
              <a:t>Five parts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90765" y="4401185"/>
            <a:ext cx="68097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accent6">
                    <a:lumMod val="7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too </a:t>
            </a: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high-level</a:t>
            </a:r>
            <a:endParaRPr lang="en-US" altLang="zh-CN" sz="2800">
              <a:solidFill>
                <a:schemeClr val="accent6">
                  <a:lumMod val="7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800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accent6">
                    <a:lumMod val="7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imagination</a:t>
            </a:r>
            <a:r>
              <a:rPr lang="en-US" altLang="zh-CN" sz="2800">
                <a:solidFill>
                  <a:schemeClr val="accent6">
                    <a:lumMod val="7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 fills most of the understanding</a:t>
            </a:r>
          </a:p>
        </p:txBody>
      </p:sp>
      <p:sp>
        <p:nvSpPr>
          <p:cNvPr id="18" name="文本框 17"/>
          <p:cNvSpPr txBox="1"/>
          <p:nvPr/>
        </p:nvSpPr>
        <p:spPr>
          <a:xfrm rot="18900000">
            <a:off x="1882775" y="4599940"/>
            <a:ext cx="131064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OVER</a:t>
            </a:r>
          </a:p>
          <a:p>
            <a:pPr algn="ctr"/>
            <a:r>
              <a:rPr lang="en-US" altLang="zh-CN" sz="4000">
                <a:solidFill>
                  <a:schemeClr val="bg1"/>
                </a:solidFill>
                <a:latin typeface="Impact" panose="020B0806030902050204" charset="0"/>
                <a:cs typeface="Impact" panose="020B0806030902050204" charset="0"/>
              </a:rPr>
              <a:t>VIEW</a:t>
            </a:r>
            <a:endParaRPr lang="en-US" altLang="zh-CN" sz="3600">
              <a:solidFill>
                <a:schemeClr val="bg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7738" y="2289055"/>
            <a:ext cx="5188669" cy="2074995"/>
            <a:chOff x="604438" y="2272145"/>
            <a:chExt cx="5188669" cy="2074995"/>
          </a:xfrm>
        </p:grpSpPr>
        <p:sp>
          <p:nvSpPr>
            <p:cNvPr id="3" name="矩形 2"/>
            <p:cNvSpPr/>
            <p:nvPr/>
          </p:nvSpPr>
          <p:spPr>
            <a:xfrm>
              <a:off x="604438" y="2272145"/>
              <a:ext cx="5188669" cy="506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04438" y="3286240"/>
              <a:ext cx="5188574" cy="460375"/>
              <a:chOff x="6365476" y="3483389"/>
              <a:chExt cx="5188574" cy="46037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6823529" y="3483389"/>
                <a:ext cx="473052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Guess: </a:t>
                </a:r>
                <a:r>
                  <a:rPr sz="16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topo_creator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 convert</a:t>
                </a: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 topo's map type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365476" y="3580787"/>
                <a:ext cx="362857" cy="362857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04438" y="3883710"/>
              <a:ext cx="5188574" cy="463430"/>
              <a:chOff x="6365476" y="3088419"/>
              <a:chExt cx="5188574" cy="46343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823529" y="3088419"/>
                <a:ext cx="473052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Fact: graph is </a:t>
                </a:r>
                <a:r>
                  <a:rPr lang="en-US" altLang="zh-CN" sz="16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already</a:t>
                </a:r>
                <a:r>
                  <a:rPr lang="en-US" altLang="zh-CN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 a poto file externally</a:t>
                </a: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365476" y="3188992"/>
                <a:ext cx="362857" cy="362857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507716" y="162332"/>
            <a:ext cx="7798435" cy="8299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92D050"/>
                </a:solidFill>
                <a:cs typeface="+mn-ea"/>
                <a:sym typeface="+mn-lt"/>
              </a:rPr>
              <a:t>Subsystem Analysis: Routing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- Graph and topo_graph</a:t>
            </a:r>
          </a:p>
          <a:p>
            <a:pPr algn="l"/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7" name="ECB019B1-382A-4266-B25C-5B523AA43C14-5" descr="w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95" y="1716405"/>
            <a:ext cx="5114290" cy="3550920"/>
          </a:xfrm>
          <a:prstGeom prst="rect">
            <a:avLst/>
          </a:prstGeom>
        </p:spPr>
      </p:pic>
      <p:pic>
        <p:nvPicPr>
          <p:cNvPr id="18" name="图片 17" descr="QQ截图20220320050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165" y="2103755"/>
            <a:ext cx="6272530" cy="3148965"/>
          </a:xfrm>
          <a:prstGeom prst="rect">
            <a:avLst/>
          </a:prstGeom>
        </p:spPr>
      </p:pic>
      <p:pic>
        <p:nvPicPr>
          <p:cNvPr id="19" name="ECB019B1-382A-4266-B25C-5B523AA43C14-6" descr="w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95" y="1928495"/>
            <a:ext cx="5114290" cy="286321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0497185" y="4001135"/>
            <a:ext cx="344805" cy="18224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444605" y="2103755"/>
            <a:ext cx="747395" cy="3148965"/>
          </a:xfrm>
          <a:prstGeom prst="rect">
            <a:avLst/>
          </a:prstGeom>
          <a:gradFill>
            <a:gsLst>
              <a:gs pos="0">
                <a:srgbClr val="EEC738"/>
              </a:gs>
              <a:gs pos="100000">
                <a:srgbClr val="F7DA2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7738" y="2289055"/>
            <a:ext cx="5188669" cy="2074995"/>
            <a:chOff x="604438" y="2272145"/>
            <a:chExt cx="5188669" cy="2074995"/>
          </a:xfrm>
        </p:grpSpPr>
        <p:sp>
          <p:nvSpPr>
            <p:cNvPr id="3" name="矩形 2"/>
            <p:cNvSpPr/>
            <p:nvPr/>
          </p:nvSpPr>
          <p:spPr>
            <a:xfrm>
              <a:off x="604438" y="2272145"/>
              <a:ext cx="5188669" cy="506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04438" y="3149715"/>
              <a:ext cx="5188574" cy="829945"/>
              <a:chOff x="6365476" y="3346864"/>
              <a:chExt cx="5188574" cy="82994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6823529" y="3346864"/>
                <a:ext cx="4730521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Guess: </a:t>
                </a:r>
                <a:r>
                  <a:rPr lang="en-US" sz="16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process the topo map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 for subsequent searches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365476" y="3580787"/>
                <a:ext cx="362857" cy="362857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04438" y="3883710"/>
              <a:ext cx="5188574" cy="463430"/>
              <a:chOff x="6365476" y="3088419"/>
              <a:chExt cx="5188574" cy="46343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823529" y="3088419"/>
                <a:ext cx="473052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Fact: </a:t>
                </a:r>
                <a:r>
                  <a:rPr lang="en-US" altLang="zh-CN" sz="16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only search for the shortest path</a:t>
                </a: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365476" y="3188992"/>
                <a:ext cx="362857" cy="362857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507716" y="347117"/>
            <a:ext cx="713613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92D050"/>
                </a:solidFill>
                <a:cs typeface="+mn-ea"/>
                <a:sym typeface="+mn-lt"/>
              </a:rPr>
              <a:t>Subsystem Analysis: Routing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- Strategy and Core</a:t>
            </a:r>
          </a:p>
        </p:txBody>
      </p:sp>
      <p:pic>
        <p:nvPicPr>
          <p:cNvPr id="15" name="图片 14" descr="QQ截图20220320050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165" y="2103755"/>
            <a:ext cx="6272530" cy="3148965"/>
          </a:xfrm>
          <a:prstGeom prst="rect">
            <a:avLst/>
          </a:prstGeom>
        </p:spPr>
      </p:pic>
      <p:pic>
        <p:nvPicPr>
          <p:cNvPr id="10" name="ECB019B1-382A-4266-B25C-5B523AA43C14-1" descr="w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95" y="1928495"/>
            <a:ext cx="5114290" cy="286321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0497185" y="4001135"/>
            <a:ext cx="344805" cy="18224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444605" y="2103755"/>
            <a:ext cx="747395" cy="3148965"/>
          </a:xfrm>
          <a:prstGeom prst="rect">
            <a:avLst/>
          </a:prstGeom>
          <a:gradFill>
            <a:gsLst>
              <a:gs pos="0">
                <a:srgbClr val="EEC738"/>
              </a:gs>
              <a:gs pos="100000">
                <a:srgbClr val="F7DA2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54686" y="1312973"/>
            <a:ext cx="7916545" cy="4270155"/>
            <a:chOff x="978486" y="1654395"/>
            <a:chExt cx="7916545" cy="4270155"/>
          </a:xfrm>
        </p:grpSpPr>
        <p:sp>
          <p:nvSpPr>
            <p:cNvPr id="4" name="文本框 3"/>
            <p:cNvSpPr txBox="1"/>
            <p:nvPr/>
          </p:nvSpPr>
          <p:spPr>
            <a:xfrm>
              <a:off x="978486" y="3224750"/>
              <a:ext cx="791654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l"/>
              <a:r>
                <a:rPr lang="zh-CN" altLang="en-US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Sequence Diagrams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8486" y="1654395"/>
              <a:ext cx="18162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gradFill>
                    <a:gsLst>
                      <a:gs pos="0">
                        <a:srgbClr val="EEC738"/>
                      </a:gs>
                      <a:gs pos="100000">
                        <a:srgbClr val="F7DA27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04</a:t>
              </a:r>
              <a:endParaRPr lang="zh-CN" altLang="en-US" sz="9600" b="1" i="1" dirty="0">
                <a:gradFill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78486" y="4380957"/>
              <a:ext cx="5756050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92D050"/>
                  </a:solidFill>
                  <a:cs typeface="+mn-ea"/>
                  <a:sym typeface="+mn-lt"/>
                </a:rPr>
                <a:t>New sequence diagrams</a:t>
              </a: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978486" y="5510963"/>
              <a:ext cx="1996516" cy="4135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  <a:tileRect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PART 04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63332" y="4328385"/>
              <a:ext cx="5389868" cy="0"/>
            </a:xfrm>
            <a:prstGeom prst="line">
              <a:avLst/>
            </a:prstGeom>
            <a:ln w="15875">
              <a:solidFill>
                <a:srgbClr val="EEC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444605" y="1901190"/>
            <a:ext cx="747395" cy="3947795"/>
          </a:xfrm>
          <a:prstGeom prst="rect">
            <a:avLst/>
          </a:prstGeom>
          <a:gradFill>
            <a:gsLst>
              <a:gs pos="0">
                <a:srgbClr val="EEC738"/>
              </a:gs>
              <a:gs pos="100000">
                <a:srgbClr val="F7DA2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7716" y="347117"/>
            <a:ext cx="834009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sz="2400" b="1" dirty="0">
                <a:solidFill>
                  <a:srgbClr val="92D050"/>
                </a:solidFill>
                <a:cs typeface="+mn-ea"/>
                <a:sym typeface="+mn-lt"/>
              </a:rPr>
              <a:t>Sequence Diagrams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- Use case 1: Detecting Routing Error</a:t>
            </a:r>
          </a:p>
        </p:txBody>
      </p:sp>
      <p:pic>
        <p:nvPicPr>
          <p:cNvPr id="10" name="图片 9" descr="QQ截图202203200635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10" y="1014730"/>
            <a:ext cx="7867015" cy="57207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444605" y="1901190"/>
            <a:ext cx="747395" cy="3947795"/>
          </a:xfrm>
          <a:prstGeom prst="rect">
            <a:avLst/>
          </a:prstGeom>
          <a:gradFill>
            <a:gsLst>
              <a:gs pos="0">
                <a:srgbClr val="EEC738"/>
              </a:gs>
              <a:gs pos="100000">
                <a:srgbClr val="F7DA2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7716" y="347117"/>
            <a:ext cx="765683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sz="2400" b="1" dirty="0">
                <a:solidFill>
                  <a:srgbClr val="92D050"/>
                </a:solidFill>
                <a:cs typeface="+mn-ea"/>
                <a:sym typeface="+mn-lt"/>
              </a:rPr>
              <a:t>Sequence Diagrams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- Use case 2: Temporary Parking</a:t>
            </a:r>
          </a:p>
        </p:txBody>
      </p:sp>
      <p:pic>
        <p:nvPicPr>
          <p:cNvPr id="2" name="图片 1" descr="QQ截图20220320063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05" y="1012825"/>
            <a:ext cx="7699375" cy="58451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54686" y="1312973"/>
            <a:ext cx="7916545" cy="4270155"/>
            <a:chOff x="978486" y="1654395"/>
            <a:chExt cx="7916545" cy="4270155"/>
          </a:xfrm>
        </p:grpSpPr>
        <p:sp>
          <p:nvSpPr>
            <p:cNvPr id="4" name="文本框 3"/>
            <p:cNvSpPr txBox="1"/>
            <p:nvPr/>
          </p:nvSpPr>
          <p:spPr>
            <a:xfrm>
              <a:off x="978486" y="3224750"/>
              <a:ext cx="791654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l"/>
              <a:r>
                <a:rPr lang="en-US" altLang="zh-CN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Team Issue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8486" y="1654395"/>
              <a:ext cx="1816279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gradFill>
                    <a:gsLst>
                      <a:gs pos="0">
                        <a:srgbClr val="EEC738"/>
                      </a:gs>
                      <a:gs pos="100000">
                        <a:srgbClr val="F7DA27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05</a:t>
              </a:r>
              <a:endParaRPr lang="zh-CN" altLang="en-US" sz="9600" b="1" i="1" dirty="0">
                <a:gradFill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78486" y="4380957"/>
              <a:ext cx="5756050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rgbClr val="92D050"/>
                  </a:solidFill>
                  <a:cs typeface="+mn-ea"/>
                  <a:sym typeface="+mn-lt"/>
                </a:rPr>
                <a:t>Issues during research</a:t>
              </a: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978486" y="5510963"/>
              <a:ext cx="1996516" cy="4135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  <a:tileRect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PART 05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63332" y="4328385"/>
              <a:ext cx="5389868" cy="0"/>
            </a:xfrm>
            <a:prstGeom prst="line">
              <a:avLst/>
            </a:prstGeom>
            <a:ln w="15875">
              <a:solidFill>
                <a:srgbClr val="EEC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1370" y="1930400"/>
            <a:ext cx="5080000" cy="41510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50000" y="2245808"/>
            <a:ext cx="5210630" cy="3563141"/>
            <a:chOff x="6357260" y="2216119"/>
            <a:chExt cx="5210630" cy="3563141"/>
          </a:xfrm>
        </p:grpSpPr>
        <p:grpSp>
          <p:nvGrpSpPr>
            <p:cNvPr id="4" name="组合 3"/>
            <p:cNvGrpSpPr/>
            <p:nvPr/>
          </p:nvGrpSpPr>
          <p:grpSpPr>
            <a:xfrm>
              <a:off x="6357260" y="4523509"/>
              <a:ext cx="5163450" cy="1255751"/>
              <a:chOff x="6291943" y="4523509"/>
              <a:chExt cx="5163450" cy="1255751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213083" y="4523509"/>
                <a:ext cx="4242310" cy="1255751"/>
                <a:chOff x="6641080" y="4795653"/>
                <a:chExt cx="4242310" cy="1255751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6641080" y="4795653"/>
                  <a:ext cx="2593340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zh-CN" sz="2400" b="1" dirty="0">
                      <a:solidFill>
                        <a:schemeClr val="accent4"/>
                      </a:solidFill>
                      <a:cs typeface="+mn-ea"/>
                      <a:sym typeface="+mn-lt"/>
                    </a:rPr>
                    <a:t>Previous</a:t>
                  </a:r>
                  <a:r>
                    <a:rPr lang="zh-CN" altLang="en-US" sz="2400" b="1" dirty="0">
                      <a:solidFill>
                        <a:schemeClr val="accent4"/>
                      </a:solidFill>
                      <a:cs typeface="+mn-ea"/>
                      <a:sym typeface="+mn-lt"/>
                    </a:rPr>
                    <a:t> </a:t>
                  </a:r>
                  <a:r>
                    <a:rPr lang="en-US" altLang="zh-CN" sz="2400" b="1" dirty="0">
                      <a:solidFill>
                        <a:schemeClr val="accent4"/>
                      </a:solidFill>
                      <a:cs typeface="+mn-ea"/>
                      <a:sym typeface="+mn-lt"/>
                    </a:rPr>
                    <a:t>F</a:t>
                  </a:r>
                  <a:r>
                    <a:rPr lang="zh-CN" altLang="en-US" sz="2400" b="1" dirty="0">
                      <a:solidFill>
                        <a:schemeClr val="accent4"/>
                      </a:solidFill>
                      <a:cs typeface="+mn-ea"/>
                      <a:sym typeface="+mn-lt"/>
                    </a:rPr>
                    <a:t>ailures</a:t>
                  </a: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6641080" y="5221459"/>
                  <a:ext cx="4242310" cy="829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conceptual architecture we wrote in Assignment 1 was </a:t>
                  </a:r>
                  <a:r>
                    <a:rPr lang="zh-CN" altLang="en-US" sz="1600" b="1" dirty="0">
                      <a:solidFill>
                        <a:srgbClr val="92D050"/>
                      </a:solidFill>
                      <a:cs typeface="+mn-ea"/>
                      <a:sym typeface="+mn-lt"/>
                    </a:rPr>
                    <a:t>much too specific</a:t>
                  </a: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6291943" y="4701778"/>
                <a:ext cx="856343" cy="856343"/>
                <a:chOff x="10094685" y="-1110343"/>
                <a:chExt cx="856343" cy="856343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10094685" y="-1110343"/>
                  <a:ext cx="856343" cy="8563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16" name="图片 14" descr="integral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34856" y="-970172"/>
                  <a:ext cx="576000" cy="576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组合 4"/>
            <p:cNvGrpSpPr/>
            <p:nvPr/>
          </p:nvGrpSpPr>
          <p:grpSpPr>
            <a:xfrm>
              <a:off x="6357260" y="2216119"/>
              <a:ext cx="5210630" cy="1624686"/>
              <a:chOff x="6212114" y="2216119"/>
              <a:chExt cx="5210630" cy="1624686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212114" y="2394388"/>
                <a:ext cx="856343" cy="856343"/>
                <a:chOff x="7329714" y="-986971"/>
                <a:chExt cx="856343" cy="856343"/>
              </a:xfrm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7329714" y="-986971"/>
                  <a:ext cx="856343" cy="8563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12" name="图片 15" descr="nav-list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885" y="-846800"/>
                  <a:ext cx="576000" cy="576000"/>
                </a:xfrm>
                <a:prstGeom prst="rect">
                  <a:avLst/>
                </a:prstGeom>
              </p:spPr>
            </p:pic>
          </p:grpSp>
          <p:grpSp>
            <p:nvGrpSpPr>
              <p:cNvPr id="8" name="组合 7"/>
              <p:cNvGrpSpPr/>
              <p:nvPr/>
            </p:nvGrpSpPr>
            <p:grpSpPr>
              <a:xfrm>
                <a:off x="7227597" y="2216119"/>
                <a:ext cx="4195147" cy="1624686"/>
                <a:chOff x="6641080" y="4795653"/>
                <a:chExt cx="4195147" cy="1624686"/>
              </a:xfrm>
            </p:grpSpPr>
            <p:sp>
              <p:nvSpPr>
                <p:cNvPr id="9" name="文本框 8"/>
                <p:cNvSpPr txBox="1"/>
                <p:nvPr/>
              </p:nvSpPr>
              <p:spPr>
                <a:xfrm>
                  <a:off x="6641080" y="4795653"/>
                  <a:ext cx="2662555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400" b="1" dirty="0">
                      <a:solidFill>
                        <a:schemeClr val="accent4"/>
                      </a:solidFill>
                      <a:cs typeface="+mn-ea"/>
                      <a:sym typeface="+mn-lt"/>
                    </a:rPr>
                    <a:t>Huge </a:t>
                  </a:r>
                  <a:r>
                    <a:rPr lang="en-US" altLang="zh-CN" sz="2400" b="1" dirty="0">
                      <a:solidFill>
                        <a:schemeClr val="accent4"/>
                      </a:solidFill>
                      <a:cs typeface="+mn-ea"/>
                      <a:sym typeface="+mn-lt"/>
                    </a:rPr>
                    <a:t>D</a:t>
                  </a:r>
                  <a:r>
                    <a:rPr lang="zh-CN" altLang="en-US" sz="2400" b="1" dirty="0">
                      <a:solidFill>
                        <a:schemeClr val="accent4"/>
                      </a:solidFill>
                      <a:cs typeface="+mn-ea"/>
                      <a:sym typeface="+mn-lt"/>
                    </a:rPr>
                    <a:t>ifferences</a:t>
                  </a: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6641081" y="5221459"/>
                  <a:ext cx="4195146" cy="1198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analysis become complex since it is </a:t>
                  </a:r>
                  <a:r>
                    <a:rPr lang="zh-CN" altLang="en-US" sz="1600" b="1" dirty="0">
                      <a:solidFill>
                        <a:srgbClr val="92D050"/>
                      </a:solidFill>
                      <a:cs typeface="+mn-ea"/>
                      <a:sym typeface="+mn-lt"/>
                    </a:rPr>
                    <a:t>hugely different</a:t>
                  </a: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 from the analysis analyzed from conceptual architecture in Assignment 1</a:t>
                  </a:r>
                </a:p>
              </p:txBody>
            </p:sp>
          </p:grpSp>
        </p:grpSp>
        <p:cxnSp>
          <p:nvCxnSpPr>
            <p:cNvPr id="6" name="直接连接符 5"/>
            <p:cNvCxnSpPr/>
            <p:nvPr/>
          </p:nvCxnSpPr>
          <p:spPr>
            <a:xfrm>
              <a:off x="6545943" y="3981833"/>
              <a:ext cx="4934857" cy="0"/>
            </a:xfrm>
            <a:prstGeom prst="line">
              <a:avLst/>
            </a:prstGeom>
            <a:ln w="12700">
              <a:solidFill>
                <a:srgbClr val="EEC738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507716" y="347117"/>
            <a:ext cx="1739265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92D050"/>
                </a:solidFill>
                <a:cs typeface="+mn-ea"/>
                <a:sym typeface="+mn-lt"/>
              </a:rPr>
              <a:t>Team Issue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54686" y="1312973"/>
            <a:ext cx="7916545" cy="4270155"/>
            <a:chOff x="978486" y="1654395"/>
            <a:chExt cx="7916545" cy="4270155"/>
          </a:xfrm>
        </p:grpSpPr>
        <p:sp>
          <p:nvSpPr>
            <p:cNvPr id="4" name="文本框 3"/>
            <p:cNvSpPr txBox="1"/>
            <p:nvPr/>
          </p:nvSpPr>
          <p:spPr>
            <a:xfrm>
              <a:off x="978486" y="3224750"/>
              <a:ext cx="791654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l"/>
              <a:r>
                <a:rPr lang="en-US" altLang="zh-CN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Concurrency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8486" y="1654395"/>
              <a:ext cx="1816279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gradFill>
                    <a:gsLst>
                      <a:gs pos="0">
                        <a:srgbClr val="EEC738"/>
                      </a:gs>
                      <a:gs pos="100000">
                        <a:srgbClr val="F7DA27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06</a:t>
              </a:r>
              <a:endParaRPr lang="zh-CN" altLang="en-US" sz="9600" b="1" i="1" dirty="0">
                <a:gradFill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78486" y="4380957"/>
              <a:ext cx="5756050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rgbClr val="92D050"/>
                  </a:solidFill>
                  <a:cs typeface="+mn-ea"/>
                  <a:sym typeface="+mn-lt"/>
                </a:rPr>
                <a:t>Concurrency in Apollo</a:t>
              </a: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978486" y="5510963"/>
              <a:ext cx="1996516" cy="4135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  <a:tileRect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PART 06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63332" y="4328385"/>
              <a:ext cx="5389868" cy="0"/>
            </a:xfrm>
            <a:prstGeom prst="line">
              <a:avLst/>
            </a:prstGeom>
            <a:ln w="15875">
              <a:solidFill>
                <a:srgbClr val="EEC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&amp;pky91108791429&amp;"/>
          <p:cNvSpPr/>
          <p:nvPr/>
        </p:nvSpPr>
        <p:spPr>
          <a:xfrm>
            <a:off x="636" y="1612900"/>
            <a:ext cx="12192000" cy="18161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03300" y="3937579"/>
            <a:ext cx="10185400" cy="2356113"/>
            <a:chOff x="1003300" y="3937579"/>
            <a:chExt cx="10185400" cy="2356113"/>
          </a:xfrm>
        </p:grpSpPr>
        <p:grpSp>
          <p:nvGrpSpPr>
            <p:cNvPr id="3" name="组合 2"/>
            <p:cNvGrpSpPr/>
            <p:nvPr/>
          </p:nvGrpSpPr>
          <p:grpSpPr>
            <a:xfrm>
              <a:off x="1003300" y="3937579"/>
              <a:ext cx="2908300" cy="1812445"/>
              <a:chOff x="1003300" y="3937579"/>
              <a:chExt cx="2908300" cy="1812445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003300" y="5028637"/>
                <a:ext cx="2908300" cy="721387"/>
                <a:chOff x="1485900" y="4783435"/>
                <a:chExt cx="2908300" cy="721387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485900" y="5218545"/>
                  <a:ext cx="2908300" cy="2862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accent4"/>
                      </a:solidFill>
                      <a:cs typeface="+mn-ea"/>
                      <a:sym typeface="+mn-lt"/>
                    </a:rPr>
                    <a:t>message filter</a:t>
                  </a: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1865881" y="4783435"/>
                  <a:ext cx="21483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pub-sub </a:t>
                  </a:r>
                  <a:r>
                    <a:rPr lang="en-US" altLang="zh-CN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style</a:t>
                  </a:r>
                </a:p>
              </p:txBody>
            </p:sp>
          </p:grpSp>
          <p:grpSp>
            <p:nvGrpSpPr>
              <p:cNvPr id="5" name="组合 4"/>
              <p:cNvGrpSpPr/>
              <p:nvPr/>
            </p:nvGrpSpPr>
            <p:grpSpPr>
              <a:xfrm>
                <a:off x="2005013" y="3937579"/>
                <a:ext cx="904875" cy="904875"/>
                <a:chOff x="1775870" y="3937579"/>
                <a:chExt cx="904875" cy="904875"/>
              </a:xfrm>
            </p:grpSpPr>
            <p:sp>
              <p:nvSpPr>
                <p:cNvPr id="6" name="圆形 96"/>
                <p:cNvSpPr/>
                <p:nvPr/>
              </p:nvSpPr>
              <p:spPr>
                <a:xfrm>
                  <a:off x="1775870" y="3937579"/>
                  <a:ext cx="904875" cy="904875"/>
                </a:xfrm>
                <a:prstGeom prst="ellipse">
                  <a:avLst/>
                </a:prstGeom>
                <a:gradFill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</a:gra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320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pic>
              <p:nvPicPr>
                <p:cNvPr id="7" name="图形 6" descr="wallet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0307" y="4102016"/>
                  <a:ext cx="576000" cy="576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" name="组合 9"/>
            <p:cNvGrpSpPr/>
            <p:nvPr/>
          </p:nvGrpSpPr>
          <p:grpSpPr>
            <a:xfrm>
              <a:off x="4641850" y="3937579"/>
              <a:ext cx="2908300" cy="2356113"/>
              <a:chOff x="4432843" y="3937579"/>
              <a:chExt cx="2908300" cy="2356113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5434556" y="3937579"/>
                <a:ext cx="904875" cy="904875"/>
                <a:chOff x="5434556" y="3937579"/>
                <a:chExt cx="904875" cy="904875"/>
              </a:xfrm>
            </p:grpSpPr>
            <p:sp>
              <p:nvSpPr>
                <p:cNvPr id="15" name="圆形 79"/>
                <p:cNvSpPr/>
                <p:nvPr/>
              </p:nvSpPr>
              <p:spPr>
                <a:xfrm>
                  <a:off x="5434556" y="3937579"/>
                  <a:ext cx="904875" cy="904875"/>
                </a:xfrm>
                <a:prstGeom prst="ellipse">
                  <a:avLst/>
                </a:prstGeom>
                <a:gradFill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</a:gra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320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pic>
              <p:nvPicPr>
                <p:cNvPr id="16" name="图形 15" descr="viewlist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98993" y="4102016"/>
                  <a:ext cx="576000" cy="5760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组合 11"/>
              <p:cNvGrpSpPr/>
              <p:nvPr/>
            </p:nvGrpSpPr>
            <p:grpSpPr>
              <a:xfrm>
                <a:off x="4432843" y="5028637"/>
                <a:ext cx="2908300" cy="1265055"/>
                <a:chOff x="1485900" y="4783435"/>
                <a:chExt cx="2908300" cy="1265055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1485900" y="5218545"/>
                  <a:ext cx="2908300" cy="8299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 achieve </a:t>
                  </a:r>
                  <a:r>
                    <a:rPr lang="zh-CN" altLang="en-US" sz="1600" dirty="0">
                      <a:solidFill>
                        <a:schemeClr val="accent4"/>
                      </a:solidFill>
                      <a:cs typeface="+mn-ea"/>
                      <a:sym typeface="+mn-lt"/>
                    </a:rPr>
                    <a:t>only subset</a:t>
                  </a: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 of the total messages transmission</a:t>
                  </a:r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>
                  <a:off x="1950403" y="4783435"/>
                  <a:ext cx="1979295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events occur</a:t>
                  </a: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8280400" y="3937579"/>
              <a:ext cx="2908300" cy="1986543"/>
              <a:chOff x="8280400" y="3937579"/>
              <a:chExt cx="2908300" cy="1986543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9282113" y="3937579"/>
                <a:ext cx="904875" cy="904875"/>
                <a:chOff x="9511256" y="3937579"/>
                <a:chExt cx="904875" cy="904875"/>
              </a:xfrm>
            </p:grpSpPr>
            <p:sp>
              <p:nvSpPr>
                <p:cNvPr id="22" name="圆形 85"/>
                <p:cNvSpPr/>
                <p:nvPr/>
              </p:nvSpPr>
              <p:spPr>
                <a:xfrm>
                  <a:off x="9511256" y="3937579"/>
                  <a:ext cx="904875" cy="904875"/>
                </a:xfrm>
                <a:prstGeom prst="ellipse">
                  <a:avLst/>
                </a:prstGeom>
                <a:gradFill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</a:gradFill>
                <a:ln w="317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320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pic>
              <p:nvPicPr>
                <p:cNvPr id="23" name="图形 22" descr="template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75693" y="4102016"/>
                  <a:ext cx="576000" cy="576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组合 18"/>
              <p:cNvGrpSpPr/>
              <p:nvPr/>
            </p:nvGrpSpPr>
            <p:grpSpPr>
              <a:xfrm>
                <a:off x="8280400" y="5028637"/>
                <a:ext cx="2908300" cy="895485"/>
                <a:chOff x="1485900" y="4783435"/>
                <a:chExt cx="2908300" cy="895485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1485900" y="5218545"/>
                  <a:ext cx="2908300" cy="4603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accent4"/>
                      </a:solidFill>
                      <a:cs typeface="+mn-ea"/>
                      <a:sym typeface="+mn-lt"/>
                    </a:rPr>
                    <a:t>running on threads</a:t>
                  </a: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604966" y="4783435"/>
                  <a:ext cx="2670175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within subsystem</a:t>
                  </a:r>
                </a:p>
              </p:txBody>
            </p:sp>
          </p:grpSp>
        </p:grpSp>
      </p:grpSp>
      <p:sp>
        <p:nvSpPr>
          <p:cNvPr id="25" name="文本框 24"/>
          <p:cNvSpPr txBox="1"/>
          <p:nvPr/>
        </p:nvSpPr>
        <p:spPr>
          <a:xfrm>
            <a:off x="497556" y="347117"/>
            <a:ext cx="1974215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92D050"/>
                </a:solidFill>
                <a:cs typeface="+mn-ea"/>
                <a:sym typeface="+mn-lt"/>
              </a:rPr>
              <a:t>Concurrency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54686" y="1312973"/>
            <a:ext cx="7916545" cy="4270155"/>
            <a:chOff x="978486" y="1654395"/>
            <a:chExt cx="7916545" cy="4270155"/>
          </a:xfrm>
        </p:grpSpPr>
        <p:sp>
          <p:nvSpPr>
            <p:cNvPr id="4" name="文本框 3"/>
            <p:cNvSpPr txBox="1"/>
            <p:nvPr/>
          </p:nvSpPr>
          <p:spPr>
            <a:xfrm>
              <a:off x="978486" y="3224750"/>
              <a:ext cx="791654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l"/>
              <a:r>
                <a:rPr lang="en-US" altLang="zh-CN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Limitations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8486" y="1654395"/>
              <a:ext cx="1816279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gradFill>
                    <a:gsLst>
                      <a:gs pos="0">
                        <a:srgbClr val="EEC738"/>
                      </a:gs>
                      <a:gs pos="100000">
                        <a:srgbClr val="F7DA27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07</a:t>
              </a:r>
              <a:endParaRPr lang="zh-CN" altLang="en-US" sz="9600" b="1" i="1" dirty="0">
                <a:gradFill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78486" y="4380957"/>
              <a:ext cx="575605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rgbClr val="92D050"/>
                  </a:solidFill>
                  <a:cs typeface="+mn-ea"/>
                  <a:sym typeface="+mn-lt"/>
                </a:rPr>
                <a:t>What we still can't achieve</a:t>
              </a:r>
              <a:endParaRPr lang="zh-CN" altLang="en-US" sz="1200" dirty="0">
                <a:solidFill>
                  <a:srgbClr val="92D050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1200" dirty="0">
                <a:solidFill>
                  <a:srgbClr val="92D050"/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978486" y="5510963"/>
              <a:ext cx="1996516" cy="4135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  <a:tileRect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PART 07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63332" y="4328385"/>
              <a:ext cx="5389868" cy="0"/>
            </a:xfrm>
            <a:prstGeom prst="line">
              <a:avLst/>
            </a:prstGeom>
            <a:ln w="15875">
              <a:solidFill>
                <a:srgbClr val="EEC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8835477" y="1626554"/>
            <a:ext cx="2905125" cy="1032156"/>
            <a:chOff x="4612814" y="851854"/>
            <a:chExt cx="2905125" cy="1032156"/>
          </a:xfrm>
        </p:grpSpPr>
        <p:sp>
          <p:nvSpPr>
            <p:cNvPr id="16" name="文本框 15"/>
            <p:cNvSpPr txBox="1"/>
            <p:nvPr/>
          </p:nvSpPr>
          <p:spPr>
            <a:xfrm>
              <a:off x="4915074" y="1545456"/>
              <a:ext cx="2108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i="1" cap="all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12814" y="851854"/>
              <a:ext cx="290512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b="1" cap="all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CONtents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87429" y="1368495"/>
            <a:ext cx="6439122" cy="4767342"/>
            <a:chOff x="6221379" y="959016"/>
            <a:chExt cx="6439122" cy="4767342"/>
          </a:xfrm>
        </p:grpSpPr>
        <p:grpSp>
          <p:nvGrpSpPr>
            <p:cNvPr id="26" name="组合 25"/>
            <p:cNvGrpSpPr/>
            <p:nvPr/>
          </p:nvGrpSpPr>
          <p:grpSpPr>
            <a:xfrm>
              <a:off x="6221379" y="959016"/>
              <a:ext cx="3331579" cy="882403"/>
              <a:chOff x="6221379" y="959016"/>
              <a:chExt cx="3331579" cy="882403"/>
            </a:xfrm>
          </p:grpSpPr>
          <p:sp>
            <p:nvSpPr>
              <p:cNvPr id="42" name="图形 12"/>
              <p:cNvSpPr/>
              <p:nvPr/>
            </p:nvSpPr>
            <p:spPr>
              <a:xfrm>
                <a:off x="6221379" y="986902"/>
                <a:ext cx="828000" cy="82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  <a:tileRect/>
              </a:gradFill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4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7171552" y="959016"/>
                <a:ext cx="2381406" cy="882403"/>
                <a:chOff x="8008914" y="1085287"/>
                <a:chExt cx="2381406" cy="882403"/>
              </a:xfrm>
            </p:grpSpPr>
            <p:sp>
              <p:nvSpPr>
                <p:cNvPr id="44" name="文本框 43"/>
                <p:cNvSpPr txBox="1"/>
                <p:nvPr/>
              </p:nvSpPr>
              <p:spPr>
                <a:xfrm>
                  <a:off x="8008914" y="1085287"/>
                  <a:ext cx="2030773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Architecture</a:t>
                  </a: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8008914" y="1630505"/>
                  <a:ext cx="2381406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92D050"/>
                      </a:solidFill>
                      <a:cs typeface="+mn-ea"/>
                      <a:sym typeface="+mn-lt"/>
                    </a:rPr>
                    <a:t>Compare the concrete to the conceptual</a:t>
                  </a:r>
                </a:p>
              </p:txBody>
            </p:sp>
          </p:grpSp>
        </p:grpSp>
        <p:grpSp>
          <p:nvGrpSpPr>
            <p:cNvPr id="27" name="组合 26"/>
            <p:cNvGrpSpPr/>
            <p:nvPr/>
          </p:nvGrpSpPr>
          <p:grpSpPr>
            <a:xfrm>
              <a:off x="6221379" y="2253996"/>
              <a:ext cx="6439122" cy="882403"/>
              <a:chOff x="6221379" y="2313266"/>
              <a:chExt cx="6439122" cy="882403"/>
            </a:xfrm>
          </p:grpSpPr>
          <p:sp>
            <p:nvSpPr>
              <p:cNvPr id="38" name="图形 12"/>
              <p:cNvSpPr/>
              <p:nvPr/>
            </p:nvSpPr>
            <p:spPr>
              <a:xfrm>
                <a:off x="6221379" y="2341152"/>
                <a:ext cx="828000" cy="82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  <a:tileRect/>
              </a:gradFill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7171552" y="2313266"/>
                <a:ext cx="5488949" cy="882403"/>
                <a:chOff x="8008914" y="1085287"/>
                <a:chExt cx="5488949" cy="882403"/>
              </a:xfrm>
            </p:grpSpPr>
            <p:sp>
              <p:nvSpPr>
                <p:cNvPr id="40" name="文本框 39"/>
                <p:cNvSpPr txBox="1"/>
                <p:nvPr/>
              </p:nvSpPr>
              <p:spPr>
                <a:xfrm>
                  <a:off x="8008914" y="1085287"/>
                  <a:ext cx="5488949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Unexpected Dependencies Analysis</a:t>
                  </a: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8008914" y="1630505"/>
                  <a:ext cx="3227705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en-US" altLang="zh-CN" sz="1600" dirty="0">
                      <a:solidFill>
                        <a:srgbClr val="92D050"/>
                      </a:solidFill>
                      <a:cs typeface="+mn-ea"/>
                      <a:sym typeface="+mn-lt"/>
                    </a:rPr>
                    <a:t>Specific analysis of the differences</a:t>
                  </a:r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>
              <a:off x="6221379" y="3548976"/>
              <a:ext cx="4965913" cy="882403"/>
              <a:chOff x="6221379" y="3620002"/>
              <a:chExt cx="4965913" cy="882403"/>
            </a:xfrm>
          </p:grpSpPr>
          <p:sp>
            <p:nvSpPr>
              <p:cNvPr id="34" name="图形 12"/>
              <p:cNvSpPr/>
              <p:nvPr/>
            </p:nvSpPr>
            <p:spPr>
              <a:xfrm>
                <a:off x="6221379" y="3647888"/>
                <a:ext cx="828000" cy="82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  <a:tileRect/>
              </a:gradFill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7171552" y="3620002"/>
                <a:ext cx="4015740" cy="882403"/>
                <a:chOff x="8008914" y="1085287"/>
                <a:chExt cx="4015740" cy="882403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8008914" y="1085287"/>
                  <a:ext cx="3545882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Subsystem Analysis: Routing</a:t>
                  </a: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8008914" y="1630505"/>
                  <a:ext cx="4015740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l">
                    <a:buClrTx/>
                    <a:buSzTx/>
                    <a:buFontTx/>
                  </a:pPr>
                  <a:r>
                    <a:rPr lang="en-US" altLang="zh-CN" sz="1600" dirty="0">
                      <a:solidFill>
                        <a:srgbClr val="92D050"/>
                      </a:solidFill>
                      <a:cs typeface="+mn-ea"/>
                      <a:sym typeface="+mn-lt"/>
                    </a:rPr>
                    <a:t>One of the subsystem that wotrh analysing</a:t>
                  </a: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6221379" y="4843955"/>
              <a:ext cx="4088849" cy="882403"/>
              <a:chOff x="6221379" y="4989098"/>
              <a:chExt cx="4088849" cy="882403"/>
            </a:xfrm>
          </p:grpSpPr>
          <p:sp>
            <p:nvSpPr>
              <p:cNvPr id="30" name="图形 12"/>
              <p:cNvSpPr/>
              <p:nvPr/>
            </p:nvSpPr>
            <p:spPr>
              <a:xfrm>
                <a:off x="6221379" y="5016984"/>
                <a:ext cx="828000" cy="82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  <a:tileRect/>
              </a:gradFill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7171552" y="4989098"/>
                <a:ext cx="3138676" cy="882403"/>
                <a:chOff x="8008914" y="1085287"/>
                <a:chExt cx="3138676" cy="882403"/>
              </a:xfrm>
            </p:grpSpPr>
            <p:sp>
              <p:nvSpPr>
                <p:cNvPr id="32" name="文本框 31"/>
                <p:cNvSpPr txBox="1"/>
                <p:nvPr/>
              </p:nvSpPr>
              <p:spPr>
                <a:xfrm>
                  <a:off x="8008914" y="1085287"/>
                  <a:ext cx="3138676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Sequence Diagrams</a:t>
                  </a: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8008914" y="1630505"/>
                  <a:ext cx="2374265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92D050"/>
                      </a:solidFill>
                      <a:cs typeface="+mn-ea"/>
                      <a:sym typeface="+mn-lt"/>
                    </a:rPr>
                    <a:t>New sequence diagrams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85636" y="2104389"/>
            <a:ext cx="10133105" cy="3906520"/>
            <a:chOff x="-157159" y="2063749"/>
            <a:chExt cx="10133105" cy="3906520"/>
          </a:xfrm>
        </p:grpSpPr>
        <p:grpSp>
          <p:nvGrpSpPr>
            <p:cNvPr id="12" name="组合 11"/>
            <p:cNvGrpSpPr/>
            <p:nvPr/>
          </p:nvGrpSpPr>
          <p:grpSpPr>
            <a:xfrm>
              <a:off x="-157159" y="2063749"/>
              <a:ext cx="3942080" cy="3784600"/>
              <a:chOff x="-666750" y="1819910"/>
              <a:chExt cx="3942080" cy="378460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-666750" y="2044700"/>
                <a:ext cx="3537585" cy="3559810"/>
              </a:xfrm>
              <a:prstGeom prst="rect">
                <a:avLst/>
              </a:prstGeom>
              <a:noFill/>
              <a:ln>
                <a:solidFill>
                  <a:srgbClr val="EEC7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任意多边形: 形状 32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    <p:cNvSpPr/>
              <p:nvPr/>
            </p:nvSpPr>
            <p:spPr>
              <a:xfrm>
                <a:off x="-666750" y="1819910"/>
                <a:ext cx="3942080" cy="737870"/>
              </a:xfrm>
              <a:custGeom>
                <a:avLst/>
                <a:gdLst>
                  <a:gd name="connsiteX0" fmla="*/ 0 w 2375434"/>
                  <a:gd name="connsiteY0" fmla="*/ 0 h 573223"/>
                  <a:gd name="connsiteX1" fmla="*/ 2140085 w 2375434"/>
                  <a:gd name="connsiteY1" fmla="*/ 0 h 573223"/>
                  <a:gd name="connsiteX2" fmla="*/ 2140085 w 2375434"/>
                  <a:gd name="connsiteY2" fmla="*/ 150109 h 573223"/>
                  <a:gd name="connsiteX3" fmla="*/ 2375434 w 2375434"/>
                  <a:gd name="connsiteY3" fmla="*/ 286612 h 573223"/>
                  <a:gd name="connsiteX4" fmla="*/ 2140085 w 2375434"/>
                  <a:gd name="connsiteY4" fmla="*/ 423114 h 573223"/>
                  <a:gd name="connsiteX5" fmla="*/ 2140085 w 2375434"/>
                  <a:gd name="connsiteY5" fmla="*/ 573223 h 573223"/>
                  <a:gd name="connsiteX6" fmla="*/ 0 w 2375434"/>
                  <a:gd name="connsiteY6" fmla="*/ 573223 h 57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434" h="573223">
                    <a:moveTo>
                      <a:pt x="0" y="0"/>
                    </a:moveTo>
                    <a:lnTo>
                      <a:pt x="2140085" y="0"/>
                    </a:lnTo>
                    <a:lnTo>
                      <a:pt x="2140085" y="150109"/>
                    </a:lnTo>
                    <a:lnTo>
                      <a:pt x="2375434" y="286612"/>
                    </a:lnTo>
                    <a:lnTo>
                      <a:pt x="2140085" y="423114"/>
                    </a:lnTo>
                    <a:lnTo>
                      <a:pt x="2140085" y="573223"/>
                    </a:lnTo>
                    <a:lnTo>
                      <a:pt x="0" y="57322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Limitation </a:t>
                </a:r>
                <a:r>
                  <a:rPr lang="en-US" altLang="zh-CN" sz="2400" b="1" i="1" dirty="0">
                    <a:cs typeface="+mn-ea"/>
                    <a:sym typeface="+mn-lt"/>
                  </a:rPr>
                  <a:t>01</a:t>
                </a: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-280415" y="2939948"/>
                <a:ext cx="2764790" cy="2522774"/>
                <a:chOff x="-280416" y="2837078"/>
                <a:chExt cx="2764790" cy="2522774"/>
              </a:xfrm>
            </p:grpSpPr>
            <p:grpSp>
              <p:nvGrpSpPr>
                <p:cNvPr id="35" name="组合 34"/>
                <p:cNvGrpSpPr/>
                <p:nvPr/>
              </p:nvGrpSpPr>
              <p:grpSpPr>
                <a:xfrm>
                  <a:off x="713582" y="2837078"/>
                  <a:ext cx="688018" cy="688018"/>
                  <a:chOff x="558487" y="2688488"/>
                  <a:chExt cx="688018" cy="688018"/>
                </a:xfrm>
              </p:grpSpPr>
              <p:sp>
                <p:nvSpPr>
                  <p:cNvPr id="39" name="椭圆 38"/>
                  <p:cNvSpPr/>
                  <p:nvPr/>
                </p:nvSpPr>
                <p:spPr>
                  <a:xfrm>
                    <a:off x="558487" y="2688488"/>
                    <a:ext cx="688018" cy="68801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EEC738"/>
                      </a:gs>
                      <a:gs pos="100000">
                        <a:srgbClr val="F7DA27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pic>
                <p:nvPicPr>
                  <p:cNvPr id="40" name="图形 39" descr="wallet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496" y="2817132"/>
                    <a:ext cx="432000" cy="43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组合 35"/>
                <p:cNvGrpSpPr/>
                <p:nvPr/>
              </p:nvGrpSpPr>
              <p:grpSpPr>
                <a:xfrm>
                  <a:off x="-280416" y="3700597"/>
                  <a:ext cx="2764790" cy="1659255"/>
                  <a:chOff x="2891056" y="4066112"/>
                  <a:chExt cx="2764790" cy="1659255"/>
                </a:xfrm>
              </p:grpSpPr>
              <p:sp>
                <p:nvSpPr>
                  <p:cNvPr id="37" name="文本框 36"/>
                  <p:cNvSpPr txBox="1"/>
                  <p:nvPr/>
                </p:nvSpPr>
                <p:spPr>
                  <a:xfrm>
                    <a:off x="2891056" y="4526487"/>
                    <a:ext cx="2764790" cy="11988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do not have a</a:t>
                    </a:r>
                    <a:r>
                      <a:rPr lang="en-US" altLang="zh-C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 </a:t>
                    </a:r>
                    <a:r>
                      <a: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good understanding of the code programming language</a:t>
                    </a:r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>
                  <a:xfrm>
                    <a:off x="3135595" y="4066112"/>
                    <a:ext cx="2275840" cy="4603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understanding</a:t>
                    </a:r>
                  </a:p>
                </p:txBody>
              </p:sp>
            </p:grpSp>
          </p:grpSp>
        </p:grpSp>
        <p:pic>
          <p:nvPicPr>
            <p:cNvPr id="29" name="图形 28" descr="category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43946" y="3311796"/>
              <a:ext cx="432000" cy="432000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4257676" y="2082164"/>
              <a:ext cx="3677285" cy="3888105"/>
              <a:chOff x="4257676" y="1864453"/>
              <a:chExt cx="3677285" cy="388810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4266566" y="2192748"/>
                <a:ext cx="3297555" cy="3559810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 descr="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"/>
              <p:cNvSpPr/>
              <p:nvPr/>
            </p:nvSpPr>
            <p:spPr>
              <a:xfrm>
                <a:off x="4257676" y="1864453"/>
                <a:ext cx="3677285" cy="737870"/>
              </a:xfrm>
              <a:custGeom>
                <a:avLst/>
                <a:gdLst>
                  <a:gd name="connsiteX0" fmla="*/ 0 w 2375434"/>
                  <a:gd name="connsiteY0" fmla="*/ 0 h 573223"/>
                  <a:gd name="connsiteX1" fmla="*/ 2140085 w 2375434"/>
                  <a:gd name="connsiteY1" fmla="*/ 0 h 573223"/>
                  <a:gd name="connsiteX2" fmla="*/ 2140085 w 2375434"/>
                  <a:gd name="connsiteY2" fmla="*/ 150109 h 573223"/>
                  <a:gd name="connsiteX3" fmla="*/ 2375434 w 2375434"/>
                  <a:gd name="connsiteY3" fmla="*/ 286612 h 573223"/>
                  <a:gd name="connsiteX4" fmla="*/ 2140085 w 2375434"/>
                  <a:gd name="connsiteY4" fmla="*/ 423114 h 573223"/>
                  <a:gd name="connsiteX5" fmla="*/ 2140085 w 2375434"/>
                  <a:gd name="connsiteY5" fmla="*/ 573223 h 573223"/>
                  <a:gd name="connsiteX6" fmla="*/ 0 w 2375434"/>
                  <a:gd name="connsiteY6" fmla="*/ 573223 h 57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434" h="573223">
                    <a:moveTo>
                      <a:pt x="0" y="0"/>
                    </a:moveTo>
                    <a:lnTo>
                      <a:pt x="2140085" y="0"/>
                    </a:lnTo>
                    <a:lnTo>
                      <a:pt x="2140085" y="150109"/>
                    </a:lnTo>
                    <a:lnTo>
                      <a:pt x="2375434" y="286612"/>
                    </a:lnTo>
                    <a:lnTo>
                      <a:pt x="2140085" y="423114"/>
                    </a:lnTo>
                    <a:lnTo>
                      <a:pt x="2140085" y="573223"/>
                    </a:lnTo>
                    <a:lnTo>
                      <a:pt x="0" y="57322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Limitation </a:t>
                </a:r>
                <a:r>
                  <a:rPr lang="en-US" altLang="zh-CN" sz="2400" b="1" i="1" dirty="0">
                    <a:cs typeface="+mn-ea"/>
                    <a:sym typeface="+mn-lt"/>
                  </a:rPr>
                  <a:t>02</a:t>
                </a: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4322446" y="3870235"/>
                <a:ext cx="3241040" cy="1619250"/>
                <a:chOff x="3167662" y="4106752"/>
                <a:chExt cx="3241040" cy="161925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167662" y="4527122"/>
                  <a:ext cx="3241040" cy="1198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impossible to expand to other areas when discussing the significance of reality</a:t>
                  </a: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3168297" y="4106752"/>
                  <a:ext cx="3240405" cy="460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significance of reality</a:t>
                  </a: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5599273" y="2966076"/>
                <a:ext cx="688018" cy="688018"/>
                <a:chOff x="5599273" y="2966076"/>
                <a:chExt cx="688018" cy="688018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599273" y="2966076"/>
                  <a:ext cx="688018" cy="68801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20" name="图形 19" descr="email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6986" y="3093789"/>
                  <a:ext cx="432592" cy="43259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2" name="文本框 41"/>
          <p:cNvSpPr txBox="1"/>
          <p:nvPr/>
        </p:nvSpPr>
        <p:spPr>
          <a:xfrm>
            <a:off x="507716" y="347117"/>
            <a:ext cx="1782445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Limitations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54686" y="1312973"/>
            <a:ext cx="7916545" cy="4270155"/>
            <a:chOff x="978486" y="1654395"/>
            <a:chExt cx="7916545" cy="4270155"/>
          </a:xfrm>
        </p:grpSpPr>
        <p:sp>
          <p:nvSpPr>
            <p:cNvPr id="4" name="文本框 3"/>
            <p:cNvSpPr txBox="1"/>
            <p:nvPr/>
          </p:nvSpPr>
          <p:spPr>
            <a:xfrm>
              <a:off x="978486" y="3224750"/>
              <a:ext cx="791654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l"/>
              <a:r>
                <a:rPr lang="en-US" altLang="zh-CN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Lessons Learned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8486" y="1654395"/>
              <a:ext cx="1816279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gradFill>
                    <a:gsLst>
                      <a:gs pos="0">
                        <a:srgbClr val="EEC738"/>
                      </a:gs>
                      <a:gs pos="100000">
                        <a:srgbClr val="F7DA27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08</a:t>
              </a:r>
              <a:endParaRPr lang="zh-CN" altLang="en-US" sz="9600" b="1" i="1" dirty="0">
                <a:gradFill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78486" y="4380957"/>
              <a:ext cx="5756050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rgbClr val="92D050"/>
                  </a:solidFill>
                  <a:cs typeface="+mn-ea"/>
                  <a:sym typeface="+mn-lt"/>
                </a:rPr>
                <a:t>What benefits us</a:t>
              </a: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978486" y="5510963"/>
              <a:ext cx="1996516" cy="4135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  <a:tileRect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PART 08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63332" y="4328385"/>
              <a:ext cx="5389868" cy="0"/>
            </a:xfrm>
            <a:prstGeom prst="line">
              <a:avLst/>
            </a:prstGeom>
            <a:ln w="15875">
              <a:solidFill>
                <a:srgbClr val="EEC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507716" y="347117"/>
            <a:ext cx="2503805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Lessons Learned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5508" y="-235070"/>
            <a:ext cx="11193145" cy="3839845"/>
            <a:chOff x="604438" y="2272145"/>
            <a:chExt cx="11193145" cy="3839845"/>
          </a:xfrm>
        </p:grpSpPr>
        <p:sp>
          <p:nvSpPr>
            <p:cNvPr id="3" name="矩形 2"/>
            <p:cNvSpPr/>
            <p:nvPr/>
          </p:nvSpPr>
          <p:spPr>
            <a:xfrm>
              <a:off x="604438" y="2272145"/>
              <a:ext cx="5188669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02888" y="4073883"/>
              <a:ext cx="362857" cy="362857"/>
            </a:xfrm>
            <a:prstGeom prst="ellipse">
              <a:avLst/>
            </a:prstGeom>
            <a:gradFill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65473" y="3805035"/>
              <a:ext cx="10532110" cy="2306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analyze the </a:t>
              </a:r>
              <a:r>
                <a:rPr lang="en-US" altLang="zh-CN" sz="2400" b="1" dirty="0">
                  <a:solidFill>
                    <a:schemeClr val="accent4"/>
                  </a:solidFill>
                  <a:cs typeface="+mn-ea"/>
                  <a:sym typeface="+mn-lt"/>
                </a:rPr>
                <a:t>divergence</a:t>
              </a: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between conceptual view and concrete view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based on our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92D050"/>
                  </a:solidFill>
                  <a:cs typeface="+mn-ea"/>
                  <a:sym typeface="+mn-lt"/>
                </a:rPr>
                <a:t>understanding of each subsystem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use SciTools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92D050"/>
                  </a:solidFill>
                  <a:cs typeface="+mn-ea"/>
                  <a:sym typeface="+mn-lt"/>
                </a:rPr>
                <a:t>Understand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know interactions and dependencies from an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92D050"/>
                  </a:solidFill>
                  <a:cs typeface="+mn-ea"/>
                  <a:sym typeface="+mn-lt"/>
                </a:rPr>
                <a:t>analytical point of view</a:t>
              </a:r>
            </a:p>
          </p:txBody>
        </p:sp>
      </p:grpSp>
      <p:sp>
        <p:nvSpPr>
          <p:cNvPr id="4" name="矩形 3" descr="&amp;pky714618714&amp;"/>
          <p:cNvSpPr/>
          <p:nvPr/>
        </p:nvSpPr>
        <p:spPr>
          <a:xfrm>
            <a:off x="1" y="4341495"/>
            <a:ext cx="12192000" cy="1816100"/>
          </a:xfrm>
          <a:prstGeom prst="rect">
            <a:avLst/>
          </a:prstGeom>
          <a:blipFill dpi="0" rotWithShape="1">
            <a:blip r:embed="rId2"/>
            <a:srcRect/>
            <a:tile tx="44450" ty="-1270000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1804438" y="1711439"/>
            <a:ext cx="858312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0" b="1" kern="1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Conclusion</a:t>
            </a:r>
          </a:p>
        </p:txBody>
      </p:sp>
      <p:sp>
        <p:nvSpPr>
          <p:cNvPr id="12" name="矩形 11"/>
          <p:cNvSpPr/>
          <p:nvPr/>
        </p:nvSpPr>
        <p:spPr>
          <a:xfrm>
            <a:off x="2618096" y="3153196"/>
            <a:ext cx="701168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  <a:sym typeface="+mn-lt"/>
              </a:rPr>
              <a:t>focuses on the </a:t>
            </a:r>
            <a:r>
              <a:rPr lang="en-US" altLang="zh-CN" i="1" spc="300" dirty="0">
                <a:solidFill>
                  <a:schemeClr val="accent4"/>
                </a:solidFill>
                <a:latin typeface="Franklin Gothic Medium" panose="020B0603020102020204" charset="0"/>
                <a:cs typeface="Franklin Gothic Medium" panose="020B0603020102020204" charset="0"/>
                <a:sym typeface="+mn-lt"/>
              </a:rPr>
              <a:t>discrepancies</a:t>
            </a:r>
            <a:r>
              <a:rPr lang="en-US" altLang="zh-CN" i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  <a:sym typeface="+mn-lt"/>
              </a:rPr>
              <a:t> between the conceptual and concrete architecture in the assigned subsystems</a:t>
            </a:r>
            <a:endParaRPr lang="en-US" altLang="zh-CN" sz="2400" i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249432" y="2857725"/>
            <a:ext cx="3693137" cy="0"/>
          </a:xfrm>
          <a:prstGeom prst="line">
            <a:avLst/>
          </a:prstGeom>
          <a:ln w="15875">
            <a:solidFill>
              <a:srgbClr val="EEC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4965700" y="4463328"/>
            <a:ext cx="685800" cy="685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382135" y="5366206"/>
            <a:ext cx="3483429" cy="0"/>
          </a:xfrm>
          <a:prstGeom prst="line">
            <a:avLst/>
          </a:prstGeom>
          <a:ln>
            <a:solidFill>
              <a:srgbClr val="EEC73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5753100" y="4463328"/>
            <a:ext cx="685800" cy="685800"/>
          </a:xfrm>
          <a:prstGeom prst="ellipse">
            <a:avLst/>
          </a:prstGeom>
          <a:solidFill>
            <a:srgbClr val="F7D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540500" y="4463328"/>
            <a:ext cx="685800" cy="685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7716" y="347117"/>
            <a:ext cx="160147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Reference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8000" y="1485900"/>
            <a:ext cx="879411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  <a:spcAft>
                <a:spcPts val="0"/>
              </a:spcAft>
            </a:pPr>
            <a:r>
              <a:rPr lang="zh-CN" altLang="en-US" sz="1600"/>
              <a:t>Microsoft Document. “Publisher-Subscriber pattern”. Retrieved from https://docs.microsoft.com/en-us/azure/architecture/patterns/publisher-subscriber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</a:pPr>
            <a:r>
              <a:rPr lang="zh-CN" altLang="en-US" sz="1600"/>
              <a:t>salmcode (August 23, 2017).“The First Part of the [Apollo Source Code Analysis] Series [common].” Retrieved from https://blog.csdn.net/learnmoreonce/article/details/77511338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</a:pPr>
            <a:r>
              <a:rPr lang="zh-CN" altLang="en-US" sz="1600"/>
              <a:t>Steve (October 20, 2021.)“Apollo 6.0 pnc_map Analysis” Retrieved from https://zhuanlan.zhihu.com/p/419350318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</a:pPr>
            <a:r>
              <a:rPr lang="zh-CN" altLang="en-US" sz="1600"/>
              <a:t>Yuchen C. Et. all. (2022).Assignment 1 : Conceptual Architecture of Apollo. Retrieved from https://docs.google.com/document/d/1f3Y1uISdpA9U6SUEgdXLMi7XItG2nFlHU3zRkkc4uMw/edit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</a:pPr>
            <a:r>
              <a:rPr lang="zh-CN" altLang="en-US" sz="1600"/>
              <a:t>Baidu. (n.d.). Apollo.(February 20, 2022) Retrieved from https://apollo.auto/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</a:pPr>
            <a:r>
              <a:rPr lang="zh-CN" altLang="en-US" sz="1600"/>
              <a:t>Paul (February 5, 2019). “Baidu Apollo's Routing Module”. Retrieved from https://paul.pub/apollo-routing/#id-topocreator</a:t>
            </a:r>
          </a:p>
        </p:txBody>
      </p:sp>
      <p:sp>
        <p:nvSpPr>
          <p:cNvPr id="17" name="矩形 16"/>
          <p:cNvSpPr/>
          <p:nvPr/>
        </p:nvSpPr>
        <p:spPr>
          <a:xfrm>
            <a:off x="9883140" y="1880870"/>
            <a:ext cx="747395" cy="4977130"/>
          </a:xfrm>
          <a:prstGeom prst="rect">
            <a:avLst/>
          </a:prstGeom>
          <a:gradFill>
            <a:gsLst>
              <a:gs pos="0">
                <a:srgbClr val="EEC738"/>
              </a:gs>
              <a:gs pos="100000">
                <a:srgbClr val="F7DA2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17810" y="3234055"/>
            <a:ext cx="747395" cy="36239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8835477" y="1626554"/>
            <a:ext cx="2905125" cy="1032156"/>
            <a:chOff x="4612814" y="851854"/>
            <a:chExt cx="2905125" cy="1032156"/>
          </a:xfrm>
        </p:grpSpPr>
        <p:sp>
          <p:nvSpPr>
            <p:cNvPr id="16" name="文本框 15"/>
            <p:cNvSpPr txBox="1"/>
            <p:nvPr/>
          </p:nvSpPr>
          <p:spPr>
            <a:xfrm>
              <a:off x="4915074" y="1545456"/>
              <a:ext cx="2108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i="1" cap="all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12814" y="851854"/>
              <a:ext cx="290512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b="1" cap="all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CONtents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77269" y="1358335"/>
            <a:ext cx="3841328" cy="4767342"/>
            <a:chOff x="6221379" y="959016"/>
            <a:chExt cx="3841328" cy="4767342"/>
          </a:xfrm>
        </p:grpSpPr>
        <p:grpSp>
          <p:nvGrpSpPr>
            <p:cNvPr id="26" name="组合 25"/>
            <p:cNvGrpSpPr/>
            <p:nvPr/>
          </p:nvGrpSpPr>
          <p:grpSpPr>
            <a:xfrm>
              <a:off x="6221379" y="959016"/>
              <a:ext cx="3112983" cy="882403"/>
              <a:chOff x="6221379" y="959016"/>
              <a:chExt cx="3112983" cy="882403"/>
            </a:xfrm>
          </p:grpSpPr>
          <p:sp>
            <p:nvSpPr>
              <p:cNvPr id="42" name="图形 12"/>
              <p:cNvSpPr/>
              <p:nvPr/>
            </p:nvSpPr>
            <p:spPr>
              <a:xfrm>
                <a:off x="6221379" y="986902"/>
                <a:ext cx="828000" cy="82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  <a:tileRect/>
              </a:gradFill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7171552" y="959016"/>
                <a:ext cx="2162810" cy="882403"/>
                <a:chOff x="8008914" y="1085287"/>
                <a:chExt cx="2162810" cy="882403"/>
              </a:xfrm>
            </p:grpSpPr>
            <p:sp>
              <p:nvSpPr>
                <p:cNvPr id="44" name="文本框 43"/>
                <p:cNvSpPr txBox="1"/>
                <p:nvPr/>
              </p:nvSpPr>
              <p:spPr>
                <a:xfrm>
                  <a:off x="8008914" y="1085287"/>
                  <a:ext cx="2154555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Team Issues</a:t>
                  </a: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8008914" y="1630505"/>
                  <a:ext cx="2162810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altLang="zh-CN" sz="1600" dirty="0">
                      <a:solidFill>
                        <a:srgbClr val="92D050"/>
                      </a:solidFill>
                      <a:cs typeface="+mn-ea"/>
                      <a:sym typeface="+mn-lt"/>
                    </a:rPr>
                    <a:t>Issues during research</a:t>
                  </a:r>
                </a:p>
              </p:txBody>
            </p:sp>
          </p:grpSp>
        </p:grpSp>
        <p:grpSp>
          <p:nvGrpSpPr>
            <p:cNvPr id="27" name="组合 26"/>
            <p:cNvGrpSpPr/>
            <p:nvPr/>
          </p:nvGrpSpPr>
          <p:grpSpPr>
            <a:xfrm>
              <a:off x="6221379" y="2253996"/>
              <a:ext cx="3224108" cy="882403"/>
              <a:chOff x="6221379" y="2313266"/>
              <a:chExt cx="3224108" cy="882403"/>
            </a:xfrm>
          </p:grpSpPr>
          <p:sp>
            <p:nvSpPr>
              <p:cNvPr id="38" name="图形 12"/>
              <p:cNvSpPr/>
              <p:nvPr/>
            </p:nvSpPr>
            <p:spPr>
              <a:xfrm>
                <a:off x="6221379" y="2341152"/>
                <a:ext cx="828000" cy="82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  <a:tileRect/>
              </a:gradFill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7171552" y="2313266"/>
                <a:ext cx="2273935" cy="882403"/>
                <a:chOff x="8008914" y="1085287"/>
                <a:chExt cx="2273935" cy="882403"/>
              </a:xfrm>
            </p:grpSpPr>
            <p:sp>
              <p:nvSpPr>
                <p:cNvPr id="40" name="文本框 39"/>
                <p:cNvSpPr txBox="1"/>
                <p:nvPr/>
              </p:nvSpPr>
              <p:spPr>
                <a:xfrm>
                  <a:off x="8008914" y="1085287"/>
                  <a:ext cx="2273935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Concurrency</a:t>
                  </a: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8008914" y="1630505"/>
                  <a:ext cx="1872362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rgbClr val="92D050"/>
                      </a:solidFill>
                      <a:cs typeface="+mn-ea"/>
                      <a:sym typeface="+mn-lt"/>
                    </a:rPr>
                    <a:t>Concurrency in Apollo</a:t>
                  </a:r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>
              <a:off x="6221379" y="3548976"/>
              <a:ext cx="3142894" cy="881682"/>
              <a:chOff x="6221379" y="3620002"/>
              <a:chExt cx="3142894" cy="881682"/>
            </a:xfrm>
          </p:grpSpPr>
          <p:sp>
            <p:nvSpPr>
              <p:cNvPr id="34" name="图形 12"/>
              <p:cNvSpPr/>
              <p:nvPr/>
            </p:nvSpPr>
            <p:spPr>
              <a:xfrm>
                <a:off x="6221379" y="3647888"/>
                <a:ext cx="828000" cy="82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  <a:tileRect/>
              </a:gradFill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7171552" y="3620002"/>
                <a:ext cx="2192721" cy="881682"/>
                <a:chOff x="8008914" y="1085287"/>
                <a:chExt cx="2192721" cy="881682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8008914" y="1085287"/>
                  <a:ext cx="2049780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Limitations</a:t>
                  </a: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8008914" y="1630505"/>
                  <a:ext cx="2192721" cy="3364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altLang="zh-CN" sz="1600" dirty="0">
                      <a:solidFill>
                        <a:srgbClr val="92D050"/>
                      </a:solidFill>
                      <a:cs typeface="+mn-ea"/>
                      <a:sym typeface="+mn-lt"/>
                    </a:rPr>
                    <a:t>What we still can't achieve</a:t>
                  </a: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6221379" y="4843955"/>
              <a:ext cx="3841328" cy="882403"/>
              <a:chOff x="6221379" y="4989098"/>
              <a:chExt cx="3841328" cy="882403"/>
            </a:xfrm>
          </p:grpSpPr>
          <p:sp>
            <p:nvSpPr>
              <p:cNvPr id="30" name="图形 12"/>
              <p:cNvSpPr/>
              <p:nvPr/>
            </p:nvSpPr>
            <p:spPr>
              <a:xfrm>
                <a:off x="6221379" y="5016984"/>
                <a:ext cx="828000" cy="82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  <a:tileRect/>
              </a:gradFill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7171552" y="4989098"/>
                <a:ext cx="2891155" cy="882403"/>
                <a:chOff x="8008914" y="1085287"/>
                <a:chExt cx="2891155" cy="882403"/>
              </a:xfrm>
            </p:grpSpPr>
            <p:sp>
              <p:nvSpPr>
                <p:cNvPr id="32" name="文本框 31"/>
                <p:cNvSpPr txBox="1"/>
                <p:nvPr/>
              </p:nvSpPr>
              <p:spPr>
                <a:xfrm>
                  <a:off x="8008914" y="1085287"/>
                  <a:ext cx="2891155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Lessons Learned</a:t>
                  </a: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8008914" y="1630505"/>
                  <a:ext cx="1687195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altLang="zh-CN" sz="1600" dirty="0">
                      <a:solidFill>
                        <a:srgbClr val="92D050"/>
                      </a:solidFill>
                      <a:cs typeface="+mn-ea"/>
                      <a:sym typeface="+mn-lt"/>
                    </a:rPr>
                    <a:t>What benefits us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54686" y="1312973"/>
            <a:ext cx="5756050" cy="4270155"/>
            <a:chOff x="978486" y="1654395"/>
            <a:chExt cx="5756050" cy="4270155"/>
          </a:xfrm>
        </p:grpSpPr>
        <p:sp>
          <p:nvSpPr>
            <p:cNvPr id="4" name="文本框 3"/>
            <p:cNvSpPr txBox="1"/>
            <p:nvPr/>
          </p:nvSpPr>
          <p:spPr>
            <a:xfrm>
              <a:off x="978486" y="3224562"/>
              <a:ext cx="5117514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l"/>
              <a:r>
                <a:rPr lang="zh-CN" altLang="en-US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Architecture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78486" y="1654395"/>
              <a:ext cx="18162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i="1" dirty="0">
                  <a:gradFill>
                    <a:gsLst>
                      <a:gs pos="0">
                        <a:srgbClr val="EEC738"/>
                      </a:gs>
                      <a:gs pos="100000">
                        <a:srgbClr val="F7DA27"/>
                      </a:gs>
                    </a:gsLst>
                    <a:lin ang="2700000" scaled="1"/>
                  </a:gradFill>
                  <a:cs typeface="+mn-ea"/>
                  <a:sym typeface="+mn-lt"/>
                </a:rPr>
                <a:t>01</a:t>
              </a:r>
              <a:endParaRPr lang="zh-CN" altLang="en-US" sz="9600" b="1" i="1" dirty="0">
                <a:gradFill>
                  <a:gsLst>
                    <a:gs pos="0">
                      <a:srgbClr val="EEC738"/>
                    </a:gs>
                    <a:gs pos="100000">
                      <a:srgbClr val="F7DA27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78486" y="4380957"/>
              <a:ext cx="5756050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92D050"/>
                  </a:solidFill>
                  <a:cs typeface="+mn-ea"/>
                  <a:sym typeface="+mn-lt"/>
                </a:rPr>
                <a:t>Compare the concrete to the conceptual</a:t>
              </a: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978486" y="5510963"/>
              <a:ext cx="1996516" cy="4135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  <a:tileRect/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PART 01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163332" y="4328385"/>
              <a:ext cx="5389868" cy="0"/>
            </a:xfrm>
            <a:prstGeom prst="line">
              <a:avLst/>
            </a:prstGeom>
            <a:ln w="15875">
              <a:solidFill>
                <a:srgbClr val="EEC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5508" y="-224910"/>
            <a:ext cx="5919470" cy="2039620"/>
            <a:chOff x="604438" y="2272145"/>
            <a:chExt cx="5919470" cy="2039620"/>
          </a:xfrm>
        </p:grpSpPr>
        <p:sp>
          <p:nvSpPr>
            <p:cNvPr id="3" name="矩形 2"/>
            <p:cNvSpPr/>
            <p:nvPr/>
          </p:nvSpPr>
          <p:spPr>
            <a:xfrm>
              <a:off x="604438" y="2272145"/>
              <a:ext cx="5188669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02888" y="3932278"/>
              <a:ext cx="362857" cy="362857"/>
            </a:xfrm>
            <a:prstGeom prst="ellipse">
              <a:avLst/>
            </a:prstGeom>
            <a:gradFill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65473" y="3805035"/>
              <a:ext cx="5258435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We’ve mentioned it in </a:t>
              </a:r>
              <a:r>
                <a:rPr lang="en-US" altLang="zh-CN" b="1" dirty="0">
                  <a:solidFill>
                    <a:srgbClr val="92D050"/>
                  </a:solidFill>
                  <a:cs typeface="+mn-ea"/>
                  <a:sym typeface="+mn-lt"/>
                </a:rPr>
                <a:t>former presentation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91335" y="1797685"/>
            <a:ext cx="10029190" cy="4648835"/>
            <a:chOff x="6400801" y="1901371"/>
            <a:chExt cx="5791199" cy="3947886"/>
          </a:xfrm>
        </p:grpSpPr>
        <p:sp>
          <p:nvSpPr>
            <p:cNvPr id="11" name="矩形 10"/>
            <p:cNvSpPr/>
            <p:nvPr/>
          </p:nvSpPr>
          <p:spPr>
            <a:xfrm>
              <a:off x="6400801" y="1915886"/>
              <a:ext cx="5094514" cy="3918857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509829" y="1901371"/>
              <a:ext cx="682171" cy="3947886"/>
            </a:xfrm>
            <a:prstGeom prst="rect">
              <a:avLst/>
            </a:prstGeom>
            <a:gradFill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07716" y="347117"/>
            <a:ext cx="690245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92D050"/>
                </a:solidFill>
                <a:cs typeface="+mn-ea"/>
                <a:sym typeface="+mn-lt"/>
              </a:rPr>
              <a:t>Architecture: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Recap of Conceptual Architecture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8868" y="2248415"/>
            <a:ext cx="5188669" cy="2074995"/>
            <a:chOff x="604438" y="2272145"/>
            <a:chExt cx="5188669" cy="2074995"/>
          </a:xfrm>
        </p:grpSpPr>
        <p:sp>
          <p:nvSpPr>
            <p:cNvPr id="3" name="矩形 2"/>
            <p:cNvSpPr/>
            <p:nvPr/>
          </p:nvSpPr>
          <p:spPr>
            <a:xfrm>
              <a:off x="604438" y="2272145"/>
              <a:ext cx="5188669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4"/>
                  </a:solidFill>
                  <a:latin typeface="Arial Black" panose="020B0A04020102020204" charset="0"/>
                  <a:cs typeface="Arial Black" panose="020B0A04020102020204" charset="0"/>
                  <a:sym typeface="+mn-lt"/>
                </a:rPr>
                <a:t>Understand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lt"/>
                </a:rPr>
                <a:t> tools help to map the source code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04438" y="3286240"/>
              <a:ext cx="5188574" cy="460375"/>
              <a:chOff x="6365476" y="3483389"/>
              <a:chExt cx="5188574" cy="46037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6823529" y="3483389"/>
                <a:ext cx="473052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source codes</a:t>
                </a: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 are reclassified</a:t>
                </a: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365476" y="3580787"/>
                <a:ext cx="362857" cy="362857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04438" y="3886250"/>
              <a:ext cx="5188574" cy="460890"/>
              <a:chOff x="6365476" y="3090959"/>
              <a:chExt cx="5188574" cy="46089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823529" y="3090959"/>
                <a:ext cx="473052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many of the dependencies are more visible</a:t>
                </a: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365476" y="3188992"/>
                <a:ext cx="362857" cy="362857"/>
              </a:xfrm>
              <a:prstGeom prst="ellipse">
                <a:avLst/>
              </a:prstGeom>
              <a:gradFill>
                <a:gsLst>
                  <a:gs pos="0">
                    <a:srgbClr val="EEC738"/>
                  </a:gs>
                  <a:gs pos="100000">
                    <a:srgbClr val="F7DA27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5847715" y="1901190"/>
            <a:ext cx="6344285" cy="3947795"/>
            <a:chOff x="6400801" y="1901371"/>
            <a:chExt cx="5791199" cy="3947886"/>
          </a:xfrm>
        </p:grpSpPr>
        <p:sp>
          <p:nvSpPr>
            <p:cNvPr id="11" name="矩形 10"/>
            <p:cNvSpPr/>
            <p:nvPr/>
          </p:nvSpPr>
          <p:spPr>
            <a:xfrm>
              <a:off x="6400801" y="1915886"/>
              <a:ext cx="5094514" cy="3918857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509829" y="1901371"/>
              <a:ext cx="682171" cy="3947886"/>
            </a:xfrm>
            <a:prstGeom prst="rect">
              <a:avLst/>
            </a:prstGeom>
            <a:gradFill>
              <a:gsLst>
                <a:gs pos="0">
                  <a:srgbClr val="EEC738"/>
                </a:gs>
                <a:gs pos="100000">
                  <a:srgbClr val="F7DA2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07716" y="347117"/>
            <a:ext cx="4770120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92D050"/>
                </a:solidFill>
                <a:cs typeface="+mn-ea"/>
                <a:sym typeface="+mn-lt"/>
              </a:rPr>
              <a:t>Architecture: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Derivation Process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8495" y="4827905"/>
            <a:ext cx="4502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Arial Black" panose="020B0A04020102020204" charset="0"/>
                <a:cs typeface="Arial Black" panose="020B0A04020102020204" charset="0"/>
              </a:rPr>
              <a:t>In order to minimize unexpected dependencies,</a:t>
            </a:r>
            <a:r>
              <a:rPr lang="en-US" altLang="zh-CN"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zh-CN" altLang="en-US">
                <a:solidFill>
                  <a:schemeClr val="accent4"/>
                </a:solidFill>
                <a:latin typeface="Arial Black" panose="020B0A04020102020204" charset="0"/>
                <a:cs typeface="Arial Black" panose="020B0A04020102020204" charset="0"/>
              </a:rPr>
              <a:t>dependencies with too little weight </a:t>
            </a:r>
            <a:r>
              <a:rPr lang="en-US" altLang="zh-CN">
                <a:solidFill>
                  <a:schemeClr val="accent4"/>
                </a:solidFill>
                <a:latin typeface="Arial Black" panose="020B0A04020102020204" charset="0"/>
                <a:cs typeface="Arial Black" panose="020B0A04020102020204" charset="0"/>
              </a:rPr>
              <a:t>will be</a:t>
            </a:r>
            <a:r>
              <a:rPr lang="zh-CN" altLang="en-US">
                <a:solidFill>
                  <a:schemeClr val="accent4"/>
                </a:solidFill>
                <a:latin typeface="Arial Black" panose="020B0A04020102020204" charset="0"/>
                <a:cs typeface="Arial Black" panose="020B0A04020102020204" charset="0"/>
              </a:rPr>
              <a:t> removed.</a:t>
            </a:r>
            <a:r>
              <a:rPr lang="zh-CN" altLang="en-US">
                <a:latin typeface="Arial Black" panose="020B0A04020102020204" charset="0"/>
                <a:cs typeface="Arial Black" panose="020B0A04020102020204" charset="0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7716" y="347117"/>
            <a:ext cx="5241925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92D050"/>
                </a:solidFill>
                <a:cs typeface="+mn-ea"/>
                <a:sym typeface="+mn-lt"/>
              </a:rPr>
              <a:t>Architecture: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Concrete Architecture</a:t>
            </a:r>
          </a:p>
        </p:txBody>
      </p:sp>
      <p:pic>
        <p:nvPicPr>
          <p:cNvPr id="15" name="图片 14" descr="QQ截图202203200219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80" y="1188085"/>
            <a:ext cx="71628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5266" y="1943054"/>
            <a:ext cx="5358794" cy="3889378"/>
            <a:chOff x="839416" y="1981426"/>
            <a:chExt cx="5888882" cy="3889378"/>
          </a:xfrm>
        </p:grpSpPr>
        <p:sp>
          <p:nvSpPr>
            <p:cNvPr id="3" name="矩形 2"/>
            <p:cNvSpPr/>
            <p:nvPr/>
          </p:nvSpPr>
          <p:spPr>
            <a:xfrm>
              <a:off x="839416" y="1981426"/>
              <a:ext cx="5888882" cy="3889378"/>
            </a:xfrm>
            <a:prstGeom prst="rect">
              <a:avLst/>
            </a:prstGeom>
            <a:noFill/>
            <a:ln w="15875">
              <a:solidFill>
                <a:schemeClr val="bg1">
                  <a:lumMod val="50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aphicFrame>
          <p:nvGraphicFramePr>
            <p:cNvPr id="4" name="图表 3"/>
            <p:cNvGraphicFramePr/>
            <p:nvPr/>
          </p:nvGraphicFramePr>
          <p:xfrm>
            <a:off x="1045934" y="2166137"/>
            <a:ext cx="5475847" cy="35199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7" name="组合 16"/>
          <p:cNvGrpSpPr/>
          <p:nvPr/>
        </p:nvGrpSpPr>
        <p:grpSpPr>
          <a:xfrm>
            <a:off x="6497121" y="1959888"/>
            <a:ext cx="5276414" cy="2568769"/>
            <a:chOff x="6302994" y="1858288"/>
            <a:chExt cx="5276414" cy="2568769"/>
          </a:xfrm>
        </p:grpSpPr>
        <p:grpSp>
          <p:nvGrpSpPr>
            <p:cNvPr id="18" name="组合 17"/>
            <p:cNvGrpSpPr/>
            <p:nvPr/>
          </p:nvGrpSpPr>
          <p:grpSpPr>
            <a:xfrm>
              <a:off x="6302994" y="1858288"/>
              <a:ext cx="5174179" cy="943943"/>
              <a:chOff x="3375994" y="4005457"/>
              <a:chExt cx="5174179" cy="943943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375994" y="4489025"/>
                <a:ext cx="517417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all other subsystems are connected with it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375994" y="4005457"/>
                <a:ext cx="158789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Monitor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303629" y="3137039"/>
              <a:ext cx="5275779" cy="1290018"/>
              <a:chOff x="3376629" y="3021207"/>
              <a:chExt cx="5275779" cy="1290018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3478229" y="3850850"/>
                <a:ext cx="517417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relatively simple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376629" y="3021207"/>
                <a:ext cx="4660265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HMI</a:t>
                </a:r>
                <a:r>
                  <a:rPr lang="en-US" altLang="zh-CN" sz="24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, Guardian, CanBus, Control, Localization</a:t>
                </a:r>
              </a:p>
            </p:txBody>
          </p:sp>
        </p:grpSp>
      </p:grpSp>
      <p:cxnSp>
        <p:nvCxnSpPr>
          <p:cNvPr id="24" name="直接连接符 23"/>
          <p:cNvCxnSpPr/>
          <p:nvPr/>
        </p:nvCxnSpPr>
        <p:spPr>
          <a:xfrm>
            <a:off x="6599555" y="3066106"/>
            <a:ext cx="4660900" cy="0"/>
          </a:xfrm>
          <a:prstGeom prst="line">
            <a:avLst/>
          </a:prstGeom>
          <a:ln w="15875">
            <a:solidFill>
              <a:srgbClr val="EEC738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07716" y="347117"/>
            <a:ext cx="5241925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92D050"/>
                </a:solidFill>
                <a:cs typeface="+mn-ea"/>
                <a:sym typeface="+mn-lt"/>
              </a:rPr>
              <a:t>Architecture: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Concrete Architecture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497320" y="4705676"/>
            <a:ext cx="4660900" cy="0"/>
          </a:xfrm>
          <a:prstGeom prst="line">
            <a:avLst/>
          </a:prstGeom>
          <a:ln w="15875">
            <a:solidFill>
              <a:srgbClr val="EEC738">
                <a:alpha val="7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497756" y="4887099"/>
            <a:ext cx="4660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cs typeface="+mn-ea"/>
                <a:sym typeface="+mn-lt"/>
              </a:rPr>
              <a:t>Perception and the Prediction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yfz2dsh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TYwNTcyNzkwNzk3IiwKCSJHcm91cElkIiA6ICIzMDQ2NDA2NCIsCgkiSW1hZ2UiIDogImlWQk9SdzBLR2dvQUFBQU5TVWhFVWdBQUF4Y0FBQUZUQ0FZQUFBQkxkdkZ2QUFBQUNYQklXWE1BQUFzVEFBQUxFd0VBbXB3WUFBQWdBRWxFUVZSNG5PemRlWHlVNWIzLy85YzFNOWxEbGlFUWxoUUtnZ2paWU5pTHgxWkZSVURhV3ZXSVJkVHpiYXZnVDIxZDBHclZicDdUdW1IZGp0VnFQYTI3S0JaUVJGdW9QY0lSbEV3V0lpRWdJQ0JieUQ0SmsyWG0vdjBSTWhBU0pNQWtOMG5lejhmRGh6UDNYUGQ5ditjZU1qT2Z1YTdydmtG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9TMFkrd09JQ0p5R25GNVBKNnJMY3Y2RVpCdGpJbXpPNUIwZTdXV1pSVUNMM2k5M3VlQkJyc0RpWWljQ2hVWElpSk5YQjZQNXczZyszWUhrWjdKc3F4L2VMM2VpMUdCSVNKZG1Jb0xFUkhBNC9GY0I3emdUSEdSTk1OTlJOOUlITkVPdTJOSk54ZXNDOUpZMGtERisrVTA3cW5Ic3F5ZmU3M2UzOW1kUzBUa1pPbVRVMFFFT0RRVWlxUVpicUlHUmF1d2tFN2hpSElRbVJaRjhrdzNBTWFZMlRaSEVoRTVKZnIwRkJGcGtnMFEwVGZTN2h6U0F6bVRYYzAzaDl1WlEwVGtWS200RUJFQm1pZHZxOGRDN09DSUN2MjdpN0V6aDRqSXFkS25xSWlJaUlpSWhJV0tDeEVSRVJFUkNRc1ZGeUlpSWlJaUVoWXFMa1JFUkVSRUpDeFVYSWlJaUlpSVNGaW91QkFSRVJFUmtiQlFjU0VpSWlJaUltR2g0a0pFUkVSRVJNSkN4WVdJaUlpSWlJU0ZpZ3NSRVJFUkVRa0xGUmNpSWlJaUloSVdLaTVFUkVSRVJDUXNWRnlJaUlpSWlFaFlxTGdRRVJFUkVaR3djTmtkSUF4Y0hvL25hc3V5ZmdSa0cyUGk3QTRrMGtVMVdwYTF5eGl6dUxHeDhkSDgvUHhkZGdjU0VSR1JycVdyOTF5NFBCN1BHOEFMeHBodnFiQVFPU1V1WTh3M2daKzVYQzV2ZG5aMnVzMTVSRVJFcEl2cDBqMFhIby9uYXVEN3poUVhTVFBjUlBTTnhCSGQxZXNsRVhzRUc0TUVxd0xVZk9halptMTFpc1BoZUJFWWIzY3VFUkVSNlRxNmRIRmhXZGFQakRFa3pYQVROU2phN2pnaVhackQ1Y0RoZHBCNFFUTCt6UWNKbERXT3k4N09Qak12TDYvWTdteGRqUlcwT0xpaGxscXZqNFk5OVZnTmx0MlJKTndjNE96bEpIcDRESEdURTNBbGRlbVBVeEdSc09ucTc0YlpBQkY5SSszT0lkSjlHSWpvRzBHZ3JCRmpURGFnNHVJRVdFR0w4c1dsK0QrdnRUdUtkS1FnQkNxYmV2cHE4MnZvZlhWZklnZEUyWjFLSkJ3YzJkblpVeDBPeHkzR21DbEFvdDJCcEgwc3k2b0hOaHRqbm05b2FIaXhvS0NnM0k0Y1hicTRhSjVqb2FGUUl1SFYvRGRsakVtd09VcVg0eStxeGY5NUxYMzY5K0dITjg4aGJVZ2FzZkd4ZHNlU01HdHNiS1RpUUFWclBsekQrNjh2cDJKeEtYM245UWVIc1R1YXlLbHdqQmt6NWlsanpBMTJCNUVUWjR5SkJOS0JSMTB1MTIxWldWbVQ3RGc1UzVjdUxrUkVUamMxNjMwQXpMNXhObWRtbm1sekd1a29McGVMbEg0cHpMcDZGcHR5aTlpMmFSdDFPK3FJK3FhRzZFclhOWHIwNkl1Tk1UZkVKOFp6NWJ3ckdaNHhuRjVKK28ycHE2aXZxMmZ2cnIwcy9ldFNDai9iTU5EcGRENExUTy9zSFBySlgwUWtqQnAyMXdNdzZJeEJOaWVSenBMU3Z3OEFqU1VOTmljUk9UWEdtQnNCcnI3bGFqeG5qMVZoMGNWRVJrVXk2SXhCekw5L1BvbTlFekhHWEp5Wm1UbTBzM09vdUJBUkNTT3J2bW55ZG13dm5SbTdwNGlPYVpwckVhd1AycHhFNU5RWVk3NEZNR1RFRUx1anlDa3d4cEE2SUJVQXA5T1oyZG43VjNFaElpSWlJbkJvOG5aOFlpKzdjOGdwaW9tTEFjRGhjSFQ2aTZuaVFrUkVSRVJFd2tMRmhZaUlpSWlJaElXS0N4RVJFUkVSQ1FzVkZ5SWlJaUlpRWhZcUxrUkVSRVJFSkN4VVhJaUlpSWlJU0Zpb3VCQVJFUkVSa2JCUWNTRWlJaUlpSW1IaHNqdUFpSWlJaUVoWE1IL21QQURPblhVZWwvL2tjcHZUbko3VWN5RWlJaUlpSW1HaDRrSkVSRVJFUk1KQ3hZV0lpSFE0eTdMc2ppRFNZNHdlUGZweWo4Y3pGakIyWjdHRDNtL3NwVGtYSWlKQ3ZiK09GWXRXa1BOeERxWDdTakhHa0RZMGpUc2VYaEJxVTFWUnhYdXZ2RXZCdWdLcUtxcUlpNDlqcEdja2w4eVpoYnV2TzlTdWVVenlkeTQ1RjJOZ3pRZHJtSHJwVkdaY05ST0F5ckpLM25ueEhUWjhXa0NkdjQ3K2d3WXdmZlowc2lkbGQrNlRGdW1takRIWEErZDdQSjRkbG1XOUFpenhlcjNyZ0lETjBkcHQzNjU5dlAzQ1d4VG5GK04wT1psNDNrU0N3U0FmTGZzSWdLZVgvVGZ3OWU4M3plM3pQc25scTIxZjRUL294OTNIemRuVHptYnFwUmRnakdteGpYTm5uY2ZBSVFQNVlORUhsTzBySmFWL0NqT3Vtc25ZZnh2YlpzWi92ZnNSNzcrNWdwb3FIeVBIak9UcW44NGxybGRjUngrYTA1NktDeEdSSHM1LzBNK2pDeDVoMTdaZG9XWEdHTFlWYlF2ZHJ5eXI1TUZiZjAvNWdmTFE0MVVWVmF4ZHVaYkM5WVhjdGZEbkxRb01nTncxWGlwS0swSWY0QUMrU2g4UDNmWWdaU1Zsb2Uzcy9HSUhmL3p0TTh5N2J6NlpFekk3OHFtSzlEU0RqREYzQVhkNVBKNjl3S3VXWmIzajlYclhBSTAyWnp1bWlnUGxQTExnWVh4VlBxRHBmV0xWa2xWRVJrVWVjNTIyM205cWZiVzgrZXdib1cxWWxrWEpuaElXLzNreGxnVVhYblpoaTIza3I4MWoxWktWb2JaN2QrN2xoUWVmSnlZdWhsR2VVUzNhRnF6TFo5WGVBNkcyK1d2eldmem54Y3k1ZVU2NERrT1hwZUpDUktTSFcvN2E4bEJoTVgzMkRDNzR3UVc0WEM0S1BpMEl0Vm4yOGpMS0Q1VGpjRHE0L3A3cnlaeVF4ZVlObTNueXZpZndWZnBZK3RJU3JybjEyaGJiclNxdll2NzlONUkrTHAxYVh5MEE3NzM2TG1VbFpRd2VQcGg1OTg4bk9qcUtKMy81RkZzMmJHYkZHKytydUJEcE9QMkFueGxqZnVieGVFcUIxNDB4ZnlzdExmM1g5dTNiL1hhSE85THkxNWZqcS9KaGpPSGEyNjVqM0xmSFVaeGZ6Tk8vZXVxWTY3VDFmdU4wT3Jud3NndVpkUDVrVXROU3FhNnM1ZzkzUDhhZUhYdFl2ZUxqVnNWRitZRnlydi9GRFdSTnpHSmIwVFlldi9keDZ2MTFmUGpXaDYyS0MxK2xqM3Vmdm85ZWliMzQzYy8raTdMOVpXdzQ0ajJ6SjFOeElTTFN3M2xYNXdBd0xIMFlNMzg0TTdSODlPVFJvZHZOSDVycFl6UEluSkFGd1BDTTRXU016OFM3T29lTk9SdGJiWGZVMkZGa2pNOEFDQTBWeUYrYkQ4RE9MM2J5aSt2dUFTQVlDRFl0MjdvenJNK3JxL0o0UEJvd0xoMnROekRmc3F6NWJyZTcydTEydnhVSUJONnlPMVN6d3M4S0FUaHI5Rm1NLzg1NEFFWmtqOEJ6dG9lMUs5ZTJ1VTViN3pjeGNUSE1tdnRkdGhkdjUvOCtYTU9CZmFWWXdhWS9yOUw5cGEyMmtUVXhPelE4YytqSW9XUk55T1N6ZjMzR2ppMWZ0bXFiUFRtYi9vUDZBekJ5ekNoV3IvaVk2b3JxVTNuYTNZYUtDeEdSSHE1NXFOUEFJUU9QMmFhNnN1bERzL2RSUTU4U2t4TUFxUEhWdEZvbnBWK2ZWc3NxeWlvQUNBYURCSVBCRm84MTFEZWNRR29SQ1JNSGtPSjBPdnRZbHRWaVdKRmRtdDhuVWdlbXRsZ2VHMy9zK1F4dHZkOTh1ZmxMbnZ2UFp5a3JLY1BsY3BIU0x3Vy92dzQ0L0tQR2taSlRrbHZjajB0bzJsOTlYWDJydGtkbWFSNnVwWW5rVFhwZWNSRzBxUDZvaW9NYmEyaXNDRUJBL3hDa0d6SGdpSEVRbVJaRnIvT1RpRWlKc0R1UmRBRXhzVEg0cW56cy8yci9NZHZFSjhSVFZWNUZaWGxsaStYTmhVbWlPN0hWT20xOVNZbUpqYUdtdW9aSlV5Y3o5NmR6VHpGNTk1U1RrMlAvdHp2cDBzYU1HZk4zWTh6NVg5T2swcktzdjF1VzlmYisvZnZmMmIxN2R5MkF4K041b1pNaWZxM0lxRWo4dGY1Vzd6ZGxiZlEyTkd2ci9lYWxQL3lWc3BJeXpoaDFCamY5K2lZaW82TjQrWW1YV0wxaWRadmJhQjVPMVd6dnpuMEFKUFZPT3RHbjBLUDFyRlBSQmkwTy9HVS8xUjlYMGxqYXFNSkN1aDhMZ3JWQi9NVUhPZkQ4WHVwMzFkbWRTTHFBOUhIcEFCVGxGckh5Ynl0cHFHK2dzYUdSbkk5elFtMmF4eHNYckN0Z1U5NG1BSXJ6aXlsYzN6UjhJZXZRVUtuakdaNHhIR2lhZkZtY1g0eGxXZFRYMWVOZG5ST2E1QzBpSGFMVXNxelhnc0hnOSt2cTZ2cDZ2ZDdMY25Oelgya3VMRTRuUTBZTUFhQmdiUUVidlJ1eExJdThUL0phekFOcmo3Mjc5Z0xnaW5EaGNEclp2ZjBydkt1OXgyeWZ1OGJMMW8xYnNTeUxkZjljUjNGKzAzdmRLRS82U1Q2VG5xbEg5VnpVZk9xamZtY2R3ek9IYy9VdFY1T1FuUGkxWng0UTZXb0NnUUFIYXc2eS9sL3JlZjJaMXlqL1d5bXA4d2YwMERPZFMzdk5tdnRkaW5LTHFDeXJaTkZ6Yi9MV254WUJUVjM4emFkN25Ebm5FajVmL3psVkZWWDg0WjdIUW1kSUFlaWRtc0wwMlRQYXRhL3BzMmRRdUw0UWY2MmZ4KzVlaU1QaENBMlB1dnZ4ZTNEM2NSOW5DeUxTWHBabDdRTldHR05lemNuSitaQXVjaXJhaTY2WVJsRnVFWTJOalR4eDcrT2g5eHQzWHpkbCs5di9JMFRha0RTKzNQd2xtL0kyY2N1bE4yTlpGcjFUZTdmcW9XaG1XUllQMy9GUWkvZTMrSVI0THI3eTRyQThyNTZpUi9WYzFPWTNuZExzQi8vdkI2VDA2NlBDUXJvZHA5TkpmRUk4NTh3NGg0SGZIRWlnckpINnZhM0hpb29jS1RrbG1Uc2Z2WlBKVXllVGtKU0FNWWE0WG5HTW1lSUp0WEgzY2JOZzRaMU1PbjlTVXh1SElTa2xtWE9tbjhPQ1J4WVFueGpmcm4ybERVM2p0Z2R2SjJOY0J0R3gwYUg5VDdsb0NyMVRlM2ZJOHhQcGFTekxlanNRQ0p6bjlYb0hlTDNlYTNKeWN0Nm5peFFXQUdkbW5za045ODRqYlVnYUxwY0xkMTgzVjg2ZlRjYTRwZ25iVWRGUjdkck90YmRkeDdEMFliaGNMaEo3SjNIRkRmOGVtdlRkbHNrWFRPYmNXZWNTSFJ0TlpIUVVHZU16dU8zQjJ6VXM2Z1QxcUo2THhnTk5wM1JPSGRqUDVpUWlIY3NZUTBxL0ZMN2EvaFdCaWtib3IwSmF2bDVTU2pKWEgyY09oTHVQbTdrL3UrYTQyMnJ1N1RpV1FjTUdNZitYTjU1UVBoRnB2OXpjM0tmdHpuQ3FNaWRrdGpnMXRXVlpQSERUQXdEMCs4Ymg3M0ZmOTM2VG1wYktyYisvcmRYeWY3L2h5amJiT3h4T0x2L0o1Vnora3l1T3VjMjI5dGUwenVYSFhLZW42VkU5RjFaalV4ZFhWRXo3S2w2UnJpejB5MDZqNWhhSmlFalhzV2ZISGo1YTloRlY1VlZBMDBVOFgzN2laWFp2L3dxQWllZE50RE9lSEVlUDZya1FFUkVSa2ROYnJhK0cxNTk1amRlZmVhM0Z2Q3lBakhFWm5EUDkyemFtaytOUmNTRWlJaUlpcDQza0ZEY2pzczlpeDVZdjhkZjZpWW1MWWNEZ2dVdzhieUpUTHBweVdseUxRNDVOeFlXSWlJaUluRGJjZmQzYzhzQXRuYmEvNDgwVGt4UFRvK1pjaUlpSWlJaEl4MUZ4SVNJaUlpSWlZYUhpUWtSRVJFUkV3a0xGaFlpSWlJaUloSVdLaXk3b0x3di9oOXV2dkkwdlB0OWlkeFFSRVJFUmtSQVZGNmVwWURESTFxS3RMSDFwU2F2SGNqN09vZFpYUytGbmhUWWtrNDcyZGErOWlJaElSN0VzeXdkUTY2dTFPNHFjSXIrL3J2bG1wNytZS2k1T1U0dGZXTXpEdHovRTh0ZVd0M3JzNGlzdlp1aklvVXpRRlNxN3BhOTc3ZVgwWjF4TjUxLzNIL1RibkVRNlMzMTlBM0Q0dFJmcHFvd3hPUUM3dHUyeU80cWNvcko5cFFBRUFvRk5uYjF2RlJjbnliS3NEdDMra1ZlalBOcEZsMC9qOW9mdW9GOWF2dzdOSVBiNHV0ZGVUbi9PUGsyWEQ5cXpZNC9OU2FTemxPOHZBOENWSEdGekVwRlRFd3dHL3dqdzZsT3ZzR2Zubmc3L3JpUGg1ei9vNTgxbjM2QmtUd25BSjNsNWVaOTNkZ1pkUks4ZDVzK2NCOEIzTGprWFkyRE5CMnVZZXVsVVpsdzFFNENxaWlyZWUrVmRDdFlWVUZWUlJWeDhIQ005STdsa3ppemNmZDJ0dG5QdXJQTzQvQ2VYQS9EbXMyK3lhc2xLNFBCRlhKcmJIYjNlMFk4M2IrZkkrNmtEKy9MQm9nK29xcWhpUlBZSXJybjFXdUlUNGtQYjJyZHJIMisvOEJiRitjVTRYVTRtbmplUllERElSOHMrYXJHUDQ2bjMxN0ZpMFFweVBzNmhkRjhweGhqU2hxWnh4OE1MUW0xTzVyaDhZMmdhNzcveFB1VUh5aGs2Y2lqWDNIb3RaU1ZsTEhwdUVidTI3aVRSbmNqM3I3c1V6OW1lVnVzT0hES1FEeFo5UU5tK1VsTDZwekRqcXBtTS9iZXhMWEtmVEtiakhkUEtza3JlZWZFZE5ueGFRSjIvanY2REJqQjk5blN5SjJXZjhQYU85OXJMNlM5dVRDOHE5NVN4K0lXM3VlNk8veUNwZDVLdUp0dE5OVFkwa3ZkSkhwc0xOK09JZFJMMXpXaTdJNG1ja29hR2hrV1JrWkZ6OXUzYWQvRnY1djBhVjRTTHFPZ291Mk5KT3dVYUE2RmVjOHV5ZklGQTRNZEFwMWVJS2k1T1FPNGFMeFdsRlMyK0tGU1dWZkxncmIrbi9FQTVBTVlZcWlxcVdMdHlMWVhyQzdscjRjOWJmR2x0RDFlRWkyQWdHUG9GMnhYUnZwZHB3NmNGckZwU2dqRUd5N0lvL0t5UXQxOTRtN2svblF0QXhZRnlIbG53TUw0cVh5anJxaVdyaUl5S1BLRjgvb04rSGwzd1NJdHVVMk1NMjRxMmhlNmZ6SEVwV0pmUHFpVXJRL2szNVczaTJRZit5SjRkZTZpdnE4ZXlMRXIzbGZMaUkzOW1XUG93RXBJVFF1dm1yODFyc2U3ZW5YdDU0Y0huaVltTFlaUm4xRWxuT3Q0eDlWWDZlT2kyQnlrcktRdHRjK2NYTy9qamI1OWgzbjN6eVp5UWVVTGJPOW5YWGs0ZnNkbXgxT2I1MkZLNGhYdXV2WnVJcUFqaWVzWFpIVXZDTE5BWW9MclNCNVlGRGtpYW1ZeUpWQkVwWFZ0aFlXSDlzR0hEdnArUWtQQmo0S2VORFkxbk5EWTAyaDFMVG9CbFdUWEdtTmNEZ2NCdjgvUHp0eDEvamZEVE41Y1RVRlZleGZ6N2J5UjlYSHBvc3RPeWw1ZFJmcUFjaDlQQjlmZGNUK2FFTERadjJNeVQ5ejJCcjlMSDBwZVdjTTJ0MTU3UWZoNWYvRVNMSG8zSEZ6L1JydldxSzZ1NTc1bjdpWTJQNVhlMy9CY1ZwUlY4ZnNTazcrV3ZMOGRYNWNNWXc3VzNYY2U0YjQrak9MK1lwMy8xMUFubFcvN2E4bEJoTVgzMkRDNzR3UVc0WEM0S1BpMEl0VG1aNCtLcjhuSC9NNzhrT2pZNlZBUnNMOTdPZWQ4N24wdXZ1NVJsTHkvbC9UZmVwN0doa2VLQ1lzYWRNeTYwYnZtQmNxNy94UTFrVGN4aVc5RTJIci8zY2VyOWRYejQxb2VoNHVKa01oM3ZtTDczNnJ1VWxaUXhlUGhnNXQwL24ram9LSjc4NVZOczJiQ1pGVys4MzZxNE9ONzJUdmExbDlPSGNUbEl1VHFWcWxVVitEK3ZwYUc2Z1lxNkNydGpTUWN3VGtQRXdDZ1N2cE5FNUdEOXVpdmR3NVl0VytxQUo0RW5zN0t5NHVycjY3dFZsMXhzYk93QmdOcmEyaFM3czRSYmRIUjBJRGMzdHhvSTJKbER4Y1VKR0RWMkZCbmpNd0JDdjBSdU9QU0ZPbjFzQnBrVHNnQVluakdjalBHWmVGZm5zREZuWTZmbHk1NDBPalFQWTlUWWROWjhzSnJxeXVyUTQ4MW5senByOUZtTS84NTRBRVprajhCenRvZTFLOWUyZXovZTFUa0FERXNmeHN3Znpnd3RIejE1ZE9qMnlSeVhyQWxacEthbEhzby9pdFVyVmdOdzBXVVg0WEE2bUhEdVJONS80MzBBZkVjOEw0Q3NpZG1oWVVoRFJ3NGxhMEltbi8zck0zWnMrZktVTWgzdm1PYXZ6UWRnNXhjNytjVjE5d0FRRERUMU91emN1dk9FdHlmZGc0a3dKRjZZVE9LRnlWaDFRUUwrN2orUFp2L2p1d0hvZS9NQW01TjBEdU1BUjZ3VDQxUnZoWFJmK2ZuNU5VQ04zVG5DeWVOcEdsWmRWRlJVYW5PVWJrdkZ4UWxJNmRlbjFiTG1MNGE5anhwT2szaG95RTZOci9QK0ptUGpZME8zbThkSUhqa1pxNktzNmRmVDFJR3BSNjEzWWtNMm1vY1ZEUnd5OEpodFR1YTR4QjB4anlFeTZ2Q3ZnTDJTZWdFUUVYbDRzbVF3MkhJSVlYSks4bEhiYW5wTzlYWDFwNVNwdmNjMEdBeTJtb2pkY09nTU1pZXlQZWwrVEpRRFYxVFBPWGVHSzFFZkt5SWlQWmsrQlU1QVc1TXk0eFBpcVNxdm9ySzhzc1h5NWkvZ2llN0VGdXRibGtVd2VMaTM2c2d2djhkaVdWWllKb1JHUmtYaXIvVzN5bHEyLzhTSzk1allHSHhWUHZaL3RmK1liVTdrdUlURDBlZmszcnR6SHdCSnZaTTZORk5NYkF3MTFUVk1tam81Tkc4aW5NTDEyb3VJaUloMGhwN3pjMW9IYVI3UFg3Q3VnRTE1VGFjU0xzNHZwbkI5MHhDa3JFUERiK0R3bDlldEc3ZGhXUllOOVEwVTVSYTF1ZDJJeU1OMTM1YkNMUnlzT1hqS1dZZU1HTktVZFcwQkc3MGJzU3lMdkUveVdzeVZhSS8wY2VrQUZPVVdzZkp2SzJtb2I2Q3hvWkdjajNOQ2JVN2t1SVJEN2hvdld6ZHV4YklzMXYxekhjWDVtdzdsU08vUVRNTXpob2YyWDV4ZmpHVloxTmZWNDEyZEU1cmtmYUk2NHJVWEVSRVI2UXpxdVRoRk0rZGN3dWZyUDZlcW9vby8zUE5ZcUhjQ29IZHFDdE5uendpMXpaeVF4Zjh1L3hjN3Y5akJyMjc0RlExMTljZTgwTmJRczRhR2JpKzg2MUdNTVR5MTlPbFR5bnJSRmRNb3lpMmlzYkdSSis1OVBKVFYzZGROMmY3MmZ4R2VOZmU3Rk9VV1VWbFd5YUxuM3VTdFB5MENtbjVsYno1bDZva2NsM0N3TEl1SDczaW94WDdpRStLNStNcUxRMjA2SXRQMDJUTW9YRitJdjliUFkzY3Z4T0Z3aElaSDNmMzRQYmo3bk5pWndxQmpYbnNSRVJHUnpxQ2VpMVBrN3VObXdjSTdtWFQrSkJLU0VqQU9RMUpLTXVkTVA0Y0ZqeXdnUHZId1BJTHZYZnM5Um45ckRCR1JFZFQ2YXBnMGRSS1R6cC9VNW5hekptVXo3WXBweENmRTQzQTQ2Tk8vOVh5UEUzVm01cG5jY084ODBvYWs0WEs1Y1BkMWMrWDgyV1NNYTVxazN0NXpXU2VuSkhQbm8zY3llZXJrcHVkc0RIRzk0aGd6eFJOcWN5TEhKUndtWHpDWmMyZWRTM1JzTkpIUlVXU016K0MyQjI5dk1TeXFJektsRFUzanRnZHZKMk5jQnRHeFRTZlVTRTVKWnNwRlUraWQydnVrbmt0SHZQWWlJaUlpbmFGTEQrYjJlRHdXd0lCN0I3V3IvZTdmN0FCMFFiSWpXWmJGQXpjOXdPN3RYekY0K0dEdVhIaVgzWkZPU0ZzWEpwUW1Mejc4WjliOWN4M0ozK3ROVE9hSlRkcXZXRnBLYlc0TmxtWDl5T3YxUHQ5QkVVOHJKL3ArSWkwMXY3L3ErSjI4NW1PWWs1UFRwVCtiUlU1bnplLzEranZyT0JvVzFZUHMyYkdINHZ4aXhrd1pRMEp5QXBWbGxTeDlhU203dDM4RndNVHpKZ0p3eCt6Ymo3bU5oMTU5dUZPeWlvaUlpRWpYbytLaUI2bjExZkQ2TTYveCtqT3Z0WmdiQUpBeExvTnpwbjhiZ0h1ZnZzK3VpQ0lpSWlMU2hhbTQ2RUdTVTl5TXlENkxIVnUreEYvckp5WXVoZ0dEQnpMeHZJbE11V2hLNkpTbkNZZXUreUFpSWlJaWNpSlVYUFFnN3I1dWJubmdGcnRqaEpYbXo0aUlpSWljUG5TMktCRVJFUkVSQ1FzVkZ5SWlJaUlpRWhZcUxrUkVSRVJFSkN4VVhJaUlpSWlJU0Zpb3VCQVJFUkVSa2JEb1djWEZvV2ZiVUZkdmJ3NlJUdERRME5CMHc2bUxrSXFJaUVqbjZGSEZoU3U1NmN5N0pmc08ySnhFcE9PVjdTOER3Sm5ndERtSmlJaUk5QlE5NmpvWE1lbHhWUCtya3ZkZlg4N3NHNjhpT2lZNmRPRTRrZTRpRUFoUTVDM2l5ODFmNG9oekVqRWcwdTVJMGczVnJLK21lbFZscStWN0g5NFZ1aDAzdmhlOXZwM1ltYkZFUk1SbVBhcTRpSnZjaTlxQ0dqNzc2RE0rKytnem9tT2lpVStNdHp1V1NOZzAxRGRRV1Y0SkZ1QXdKTTVJeGpoVVFFdjRSUTZPSm5pd3ZOWHk0TUZnNkhiVW1kR2RHVWxFUkU0RFBhcTRjRVE2NlB2amZwUXZLYVZ1bXgvL3dhYi9STG9WaDhIVngwWGloY2xFRGRHWE8ra1lFU2tSdVBxNGFDeHBiUE54WjVLTHlQNVJuWnhLUkVUczFxT0tDd0FUNWNCOWVSOEFBalVCckxyZ2NkYVFVN1gvcVQwQTlMMnh2ODFKZWdDSHdkbkxpZEVrYnVrRU1SbHhiUTZOQW9nYXFzSldSS1FuNm5IRnhaR2NjVTZJMDJUWHp1SnlSOWdkUVVUQ0tIcDR6REdMaTVqTTJFNU9JeUlpcDRNZWRiWW9FUkVKbjRpK2tUaVRXdjlHNWVqbElPb2I2cmtRRWVtSlZGeUlpTWpKTVJDVDNycUhJbnBvREdoa25vaElqNlRpUWtSRVRscjBtVEd0bHNWa3hObVFSRVJFVGdjcUxrUkU1S1JGREl6RUVYLzRvOFFSNnlUeW16cExsSWhJVDZYaVFrUkVUcG94aHRnamVpb2l2eG1sYTZ1SWlQUmdLaTVFUk9TVVJCMHhOS3F0T1JnaUl0Sno5T2hUMFlxSXlLbUxUSXZDRWVQQUNqYWRubFpFUkhvdUZSY2lJbkpLak5NUVBUS0dZRzFRRjNBVUVlbmhWRnlJaUlTWlpWblViZlZUczY2YStwMzFXSFZCdXlOMU9NdXlBTmo5bXgwMkora2tEbkFtT29uSmlpUE8wd3RudkM3SUtpSUNLaTVFUk1MS3Npd3EzeXVuTnNkbmQ1Uk9aWXdKRlJnOVFoQUM1UUY4SDFWUjgwazFLZGYxSTZKUGhOMnBSRVJzcCtKQ1JDU002clljcERiSFIzeGlQRmZPdTVMaEdjUHBsWlJnZHl3SnM0YUdCa3AybC9EQm9oV3NXN1dPaXNXbHBQd29WV2ZLRXBFZVQyZUxFaEVKbzVwUG0zb3NycjdsYWp4bmoxVmgwVTFGUkVRd1lQQUFycjN0T3I1eHhqZG8yRmRQL2E0NnUyT0ppTmhPeFlXSVNCalY3Nm9IWU1pSUlUWW5rYzZTT2pBVmdNYjlqVFluRVJHeG40b0xFWkV3YXA2OEhaL1l5K1lrMGxsaTRwcE92eHVzQzlpY1JFVEVmaW91UkVSRVJFUWtMRlJjaUlpSWlJaElXS2k0RUJFUkVSR1JzRkJ4SVNJaUlpSWlZYUhpUWtSRVJFUkV3a0xGaFlpSWlJaUloSVdLQ3hFUkVSRVJDUXVYM1FGRVJNSnQ3Tml4dHdlRHdmZThYdS9uZG1jUkVSSDdqQmt6Wmk1d2ZSdkxWemZmdGl4cmNXNXU3c09kR3F3YlUzRWhJdDJPWlZrUEdXTWU4bmc4VzRDWGdzSGdlN201dVo4Qmx0M1pSRVNrODFpV3RkSGhjSHpyNk9YR21DT1gzZCtKa2JvOURZc1NrZTVzR1BCTGg4T3hic3lZTVR0SGp4NzkrNnlzckg4RG5IWUg2MHpCWUpDdFJWdFordEtTTHIwUEVaRVRsWnViKzZsbFdidU85YmhsV2Z1OVh1L2ZPek5UZDZlZUN4RTVIZ2ZnU0U5UGQ5VFYxUm0vMys5d3U5Mk91cm82UjN4OHZLTyt2dDdSME5EZ0NBYURKakl5MG1sWmxvbU1qSFFFQWdGSFJFU0VJeEFJT0lMQm9IRzVYTTVnTUdpQ3dhREQ1WEkxTDNlNFhLN20vNXRnTU9nSUJvTU95N0ljRG9mRFlWbVd3K2wwR3N1eUhNRmdNTFNzK2YrV1paa2o3emYvdjYwbllZd1phSXhaNEhBNEZuZzhuZ1BBRzVabEZRVUNnY1g1K2ZuSC9PRHBEaGEvc0poL3ZOUDAyWG5KbkZsZGRoOGlJaWZwSmVDdVl6eTJ2RE9EOUFRcUxrVGttSXd4Zi9KNFBIOXF2aDhWRlVWQ1FnSUFMcGNMeTdLSWlJZ2dJaUtpMWJyTmp6c2NEaHlPcHUvN1I5NTJPcDA0bmM3UWJjdXlNTWFFbGgyVkk3VGNHQlA2Zi9QdG81ZTNRd293LzlCMi85UGo4U3hxM245M0ZBd0dUNmo5eVJ5TEU5MkhpRWhuTWNiOGpXTVhGNjkzWnBhZVFNV0ZpQnlUWlZsQlkwemcwUCtEbG1VRkFldUkyMEZqVExDcDZlRTJSejF1QVVjdnQ0NXMyL3o0TVpaYmh6Sll6ZnM3NG5IcjZHMGMydC9sN1gyT3hoZ0gwS2VyRmhaMS9qcmVmWGtaM2pWZXlnK1VFeFVkeFRlR2ZvT2JmM3NMRHFlRCtUUG50V2pmZlAvcFpmL2Q0djUzTGprWFkyRE5CMnVZZXVsVVpsdzFrMkF3eUVmTFBpTHZrMXkrMnZZVi9vTiszSDNjbkQzdGJLWmVla0dvQURuZVBnQXF5eXA1NThWMzJQQnBBWFgrT3ZvUEdzRDAyZFBKbnBUZFl0MTl1L2J4OWd0dlVaeGZqTlBsWk9KNUUwTTVBSDc2bnovanNic1hBakR6aHpPWlBudEdhTjM3ZjN3ZkpYdEsrTmFGVTVoejg1eFRPN0FpMG0zazVDMXZQS2tBQUNBQVNVUkJWT1NzSFRObXpINWpUTjhqbDF1V1ZlNzFldCszSzFkM3BlSkNSTDdPVDNKeWNwNjNPOFNKOG5nOHg1dTRYV0ZaMWorQVJTVWxKWC9idFd2WHdYYXNjMXI2ODBNdmtMODJIMmpxdGZIWCtpa3VLQ1lRQ09Cd09uQkZ1QWdHZ3FHZUJWZEUyMi83dVd1OFZKUld0T2l4cVBYVjh1YXpiNFMyYlZrV0pYdEtXUHpueFZnV1hIalpoYUZ0ZnQwK2ZKVStIcnJ0UWNwS3lrTGIydm5GRHY3NDIyZVlkOTk4TWlka0FsQnhvSnhIRmp5TXI4b1hhcmRxeVNvaW95SkQyeHFlT1p3Ky9mdFFzcWVFL0xYNW9lSmk5NWU3S2RsVEFzQ2s4eWVkN09FVWtlN0pNc2E4RFB6c3FPWHZveE45aEoyS0N4SHBFU3pMMm0rTVdRRzhtWk9Uc3h4b3REdFRPSHkrdnVsc3Urbmowcm4rbmhzQTJMeGhNMDVYMHpDeXh4Yy93WnZQdnNtcUpTdEQ5OXRTVlY3Ri9QdHZKSDFjT3JXK1dxQnB1TnFGbDEzSXBQTW5rNXFXU25WbE5YKzQrekgyN05qRDZoVWZoNHFMNCszanZWZmZwYXlrak1IREJ6UHYvdmxFUjBmeDVDK2ZZc3VHemF4NDQvMVFjYkg4OWVYNHFud1lZN2oydHVzWTkrMXhGT2NYOC9Tdm5ncHR5eGpEbEl2TzVwMFhGN1B6aTUxVWxGYVExRHVKdlAvTEF5Q2xYd3BuakRyajFBK3NpSFFyZ1VEZ2JhZlQyYUs0TU1hOGFsZWU3a3huaXhLUmJzdXlyRjJXWmYzSnNxeXBYcSszZjA1T3p0eWNuSnlsZEpQQ0FxRFBnRDRBYk4rMG5ZOVhmSXkvMXMvSU1TTkRjMXZhYTlUWVVXU016OEFZUTF5dk9BQmk0bUtZTmZlNzFOYlU4bjhmcnVHZlMvK0pGV3o2a2E5MGYybTd0OTNjczdMemk1Mzg0cnA3dUgzMjdXejkvSXVtWlZ0M2h0b1ZmbFlJd0ZtanoyTDhkOFpqakdGRTlnZzhaM3RhYkcvUzFFazRYVTN6ZEFyV05XMDc3NU5jQUNhZU42bmJ6cDBSa1pPWGw1ZjNmOENSYjF5Vk9UazU3OW1WcHp0VHo0V0lkRHVXWlQwUkNBUmV6cy9QWDJ0M2xvNzIvKzc4RVg5OTdDOTh1ZmxMM25qbWRkNzYweUttWEhRMlYvemtDaHpPOWhjWUtmMzZ0RnIyNWVZdmVlNC9uNldzcEF5WHkwVkt2eFQ4L2pvQWdvSDJUK0N1S0t0b1dpY1liRFh4dTZHK29WVzcxSUdwTGRyRXhzZTF1SitRbEVEV3hDeThxNzNrcjgwbmMzd21PN2Jzd0JqRHhQTW10anVYaVBRb0FjdXlYakhHM0hUby9nb2dZR2VnN2tyRmhZaDBPMTZ2OTJhN00zU1dBWU1IY09mQ3U5aXhaUWNyLy9ZUDFxMWF4Ny9lL1lpMElXbWNQZTNzVnUyUGRTYW90cGE5OUllL1VsWlN4aG1qenVDbVg5OUVaSFFVTHoveEVxdFhyRzdWOXV2MkVSTWJRMDExRFpPbVRtYnVUK2NlYzczSXFFajh0WDRxeXl0YkxDOXJvNWRreWtWbjQxM3RaVlBlSmo3NzEyY0FuREhxREZMNnBYeHROaEhwdVFLQndEc3VsK3NtQU11eTNyUTdUM2VsWVZFaUlsM1lQOTc1TzVWbGxRd2FOb2p6dnpjMXRMeDAzK0V2NUJHUmgzOUgybEs0aFlNMUI5dTE3YjI3OWdKTkU3UWRUaWU3dDMrRmQ3VzN6YlpmdDQvaEdjT0Jwa25qeGZuRldKWkZmVjA5M3RVNW9VbmVBRU5HREFHZ1lHMEJHNzBic1N5THZFL3lLUGkwb05YK1JvNFpTZS9VM2pRMk5MSnF5U3BBRTdsRjVPdmw1K2YvTDFCcFdaYXZ2cjVlVi96c0lPcTVFQkhwd3Q3NjAxdTg5YWUzY0RnY29TRkhEb2VEcklsWm9UWkR6eG9hdXIzd3JrY3h4dkRVMHFlUHUrMjBJV2w4dWZsTE51VnQ0cFpMYjhheUxIcW45ZzVOK0Q3UzErMWordXdaRks0dnhGL3I1N0c3RjdiSWV2Zmo5K0R1NHdiZ29pdW1VWlJiUkdOakkwL2MrM2pvREZYdXZtN0s5cGUxMko4eGhtOWRNSVdsTHkyaC9FQTVFWkVSZU00ZTI5N0RKaUk5VTRObFdhOEFxWVdGaGZWMmgrbXUxSE1oWVZkYjRLUGsrYjJoLzVvZHVheG1iYldOQ1VXNmp6RlRQQ1FrSjJCWkZqRnhNWncxK2l4dStzM05ERGxyU0toTjFxUnNwbDB4amZpRWVCd09CMzM2dDU1ZjBaWnJiN3VPWWVuRGNMbGNKUFpPNG9vYi9wMk04Umx0dHYyNmZhUU5UZU8yQjI4blkxd0cwYkhSQUNTbkpEUGxvaW4wVHUwZGFuZG01cG5jY084ODBvYWs0WEs1Y1BkMWMrWDgyV1NNYTlwblZIUlVpMzErNjhKdmhZWmZaVThlSGRxMmlNalhlQnZRa0tnT3BKNExDYnVJdnBFMDdHNzlnOENSeTF4VGt6b3pra2kzOWVPZi83aGQ3V2JOL1M2ejVuNjMxZklqTDNSM3ROUzBWRzc5L1cydGx2LzdEVmVlMEQ0QUJnMGJ4UHhmM25qY25Ka1RNa09ucG9XbStSc1AzUFFBQVAyKzBhOUYyOUo5cFRSZFd4RW1UNTE4M0cyTFNMczRzck96cHpvY2psdU1NVk9BUkxzRGhadGxXWGc4bm01M0dsckxzdXFCemNhWTV4c2FHbDRzS0Nnb3R5T0hlaTRrN0NKU0kzRW1PWS81dUxPWGs2akIrb1ZSUkZyYXMyTVBIeTM3aUtyeUtxRHBxdDR2UC9FeXU3ZC9CUkE2RTFSMVJUWCtXajlML3ZJM29Lbm9PR3YwV2ZhRUZ1bGVIR1BHakhuSzZYU3VNTVpNcHhzV0Z0RDJDU3k2QTJOTXBERW1IWGpVNVhJVlpHVmxwZG1SUXowWDBpRmlNdUx3ZlZ6VjVtTlJaOFIwY2hvUjZRcHFmVFc4L3N4cnZQN01heTNtWlFCa2pNdmduT25mQnVET09RdEM4ekVjVGdkWHpwdmRiYjhzaUhTbTBhTkhYMnlNdVNFK01aNHI1MTNKOEl6aDlFcEtzRHVXdEZOOVhUMTdkKzFsNlYrWFV2alpob0ZPcC9OWllIcG41MURQaFhTSTZCSEhMaUJpMG1NN01ZbUlkQlhKS1c1R1pKOUZURnhNYUE3SkdhT0djZFgvOTBQbTNUOC9kTjJPaE9RRWpNTXdZUEFBYnJoM0htZG1uV2x6Y3BIdXdSaHpJOERWdDF5TjUreXhLaXk2bU1pb1NBYWRNWWo1OTg4bnNYY2l4cGlMTXpNemh4NS96ZkJTejRWMGlNaitVVGg2T1FoV3Q3eGdsb2x4RURrazZoaHJpVWhQNXU3cjVwWUhiamx1dTkvOTlmZWRrRWFrNXpIR2ZBc09ueFphdWlaakRLa0RVcWtzcmNUcGRHWUNXenR6LytxNWtJNWhJRFlqdnRYaXFET2lOWHhCUkVUazlKUUlFSi9ZeSs0Y2NvcGk0cHBHa0RnY2prNS9NVlZjU0llSkd0RjYwblpzaG9aRWlZaUlpSFJYS2k2a3cwUU9qTUxFSFA0blpxSU5VVU0xbVZ0RVJFU2t1MUp4SVIzR09BeXhHWEdoKzFGRG96Rk9EWWtTRVJFUjZhNVVYRWlIT3ZLc1VUR2o0cjZtcFlpSWlJaDBkU291cEVORkRvckVSQnRNcENINlRBMkprdTdQUkRUMXp0WDZhbTFPSXAzRmY3QU9BRWVrUGxKRlJQUk9LQjNLT0IzRWpJclZrQ2pwTVNJR1JBS3dhOXN1bTVOSVp5bmJYd3FBczdmTzdpNGlvdUpDT2x6MFdiRkVqOVJab3FSbmlCM1RkQXJtVjU5NmhUMDc5MkJabHMySnBLTTAxRGV3L1BYbGJOMjRGV2VpazZqQnJjK1FKeUxTMCtobmxrNWdCWUxVNXRaUTY2Mmg4VUFEVmtQUCs3SmhXUllWaTB2dGp0RjVuT0J5UnhDVEdVdjgrQVJNcEhwdGVvcVlVYkVjTEtoaDN4ZjcrTTI4WCtPS2NCRVZyUXRIZGplQllCQi96VUVBTEFQdTcvWlc3NnlJQ0NvdU9wd1ZDRkw2U2duMTIrdnNqbUtySG5maHZBQTBsalJRdmJLU2d3VTFwRnpYRDBlVU9ncDdBdU0wdUsvb1E2M1hoMjl0TlkzbGpUUTJOTm9kU3pxQ0U2TFBqS1hYT1lsRTlJMndPNDJJeUdsQnhVVUg4MzFTVGYzMk9nWVBIOHdWMTE5Qi8wSDlpWTdWeE9idXJ0NWZ4LzQ5SlN6NXk5L1k4T2tHcWo0b0orbVMzbmJIa2s1aVhJYTQ4YjJJRzk4THE5NGkyQmkwTzVLRW1YRTBuYWpDT0hyWUR5Y2lJc2VoNHFLREhkelFkTWFZSDk3MFE5S0dmc1BtTk5KWklxT2pTQnVTeHRXM3pPWE9PUXZ3Ri92dGppUTJNWkVHWjZUVDdoZ2lJaUtkUXVNME9saWdyR2s0UkovK2ZXeE9JbmFJVDR3bktqcUtZRzJBb0YrL1hvdUlTTWNiUFhyMDVSNlBaeXlncmpYcGRPcTU2R0JXWTlQazdhZ1luVVdrSnpMR0VKY1FSNTIvam1CZEVFZTA2bmtSRWVsWXhwanJnZk05SHM4T3k3SmVBWlo0dmQ1MVFNRE9YUFgrT2xZc1drSE94em1VN2l2RkdFUGEwRFR1ZUhoQnFFMVZSUlh2dmZJdUJlc0txS3FvSWk0K2pwR2VrVnd5WnhidXZ1NVF1L2t6NXdGdzdxenorTWJRTk41LzQzM0tENVF6ZE9SUXJybjFXc3BLeWxqMDNDSjJiZDFKb2p1UjcxOTNLWjZ6UGFlODdzbG1UQjNZbHc4V2ZVQlZSUlVqc2tkd3phM1hFcDhRMzNFSDIwWXFMa1JFUkVTNnAwSEdtTHVBdXp3ZXoxN2dWY3V5M3ZGNnZXdUFUajNUaFArZ24wY1hQTkxpR2tER0dMWVZiUXZkcnl5cjVNRmJmMC81Z2ZMUTQxVVZWYXhkdVpiQzlZWGN0ZkRuTGI2OEF4U3N5MmZWa3BVWVk3QXNpMDE1bTNqMmdUK3laOGNlNnV2cXNTeUwwbjJsdlBqSW54bVdQb3lFNUlSVFd2ZGtNbTc0dElCVlMwcEMreW44ckpDM1gzaWJ1VCtkRy9iamZEclF6NmdpSWlJaTNWOC80R2ZHbUk4OEhzOWVqOGZ6MU5peFl5Lzg1amUvMlNsREs1YS90anhVV0V5ZlBZT0ZpeDdqOGNWUDhKTjdyZysxV2ZieU1zb1BsT053T3BoMzN6eWVXdm8wUC92ZHJVUkVSdUNyOUxIMHBTV3R0dXVyOG5IL003L2tQLy9udjBoT1NRWmdlL0YycGt3N215ZmVlWkpwVjB3RG9MR2hrZUtDNGxOZTkyUXlWbGRXYzk4ejkvTmZmLzBkU2IyVEFQajhzOEpUT3A2bk0vVmNpSWlJbkVZOEhrL1B1eGlTZExiZXdIekxzdWE3M2U1cXQ5djlWaUFRZUtzamQraGRuUVBBc1BSaHpQemh6TkR5MFpOSGgyNXYrTFFBZ1BTeEdXUk95QUpnZU1ad01zWm40bDJkdzhhY2phMjJtelVoaTlTMFZBQkdqUjNGNmhXckFiam9zb3R3T0IxTU9IY2k3Ny94UGdDK3l1cFRYdmRrTW1aUEdrMi90SDZIOXBQT21nOVdVMzFVbHU1RVBSY2lJaUlpUFpjRFNIRTZuWDBzcStQcTJ1WmhSQU9IRER4bW0rWXYzTDJQR2xhVWVHZ29VNDJ2cHRVNmNVZk1XNGlNT256QjBsNUp2UUNJaUR4OERacGdzT1h6TzVsMVR5WmpiSHhzNkhielJWVTc4bGpiVFQwWElpSWlwNUdjbkJ5ZDRVZE95Wmd4WS81dWpEbi9hNXBVV3BiMWQ4dXkzdDYvZi84N3UzZnZyZ1h3ZUR3dmRGU21tTmdZZkZVKzluKzEvNWh0NGhQaXFTcXZvcks4c3NYeTVzSWswWjNZVWZIYXJTdGt0SnQ2TGtSRVJFUzZ2MUxMc2w0TEJvUGZyNnVyNit2MWVpL0x6YzE5cGJtdzZHanA0OUlCS01vdFl1WGZWdEpRMzBCalF5TTVIK2VFMm96eWpBS2dZRjBCbS9JMkFWQ2NYMHpoK3FiNUNWbUhoaUhacVN0a3RKdDZMa1JFUkVTNkljdXk5Z0VyakRHdjV1VGtmSWlOcDZLZE5mZTdGT1VXVVZsV3lhTG4zdVN0UHkxcXpzalR5LzRiZ0psekx1SHo5WjlUVlZIRkgrNTVMSFIySllEZXFTbE1uejNEcnZnaFhTR2ozVlJjaUszK3N2Qi95Ritiejd6NzVuSEdxR0YyeHhFUkVlbnlMTXQ2T3hnTVBwQ1hsL2NSY0ZwY3dUVTVKWms3SDcyVHBTOHRwZkN6UW54VlBtTGpZeG1lZVdhb2pidVBtd1VMNzJUWlMwdjVmUDNuK0twOUpDWW5rVFVoa3hsWHpTUSswZjdyUW5TRmpIYnIwdU02bTgrb01lRGVRWFpIT2FiZHY5a0JFS3JLZTZKZ01NajI0dTBVZnJhQlMrYk1hdkhZVDM5d0MvVjE5VXk3WWhxejVuN1hwb1FkNnhmL2NROWwrOHZvZS9NQVhJbGRvNTZ2V0ZwS2JXNE5sbVg5eU92MVBtOTNuczdRRmQ1UHBIdHIvcnpRbkF1eFMvUDdZRS8renRKZC9QRzN6NUQzU1I3QTFUazVPUzkxNXI2N3hqY2Q2ZElXdjdDWWY3enpkNEJXeGNYRlYxNU13Ym9DSnB3MzBZNW9JaUlpSWhKR0tpNEV5N0l3cHVOK0tBc0dqOTBqZTlIbDA3am84bWtkdG04UkVSRVI2VHdxTG5xWStUUG5BZkNkUzg3RkdGanp3UnFtWGpxVkdWYzFYZENtcXFLSzkxNTVsNEoxQlZSVlZCRVhIOGRJejBndW1UT3J4ZVhzbTdkejdxenp1UHdubHdQdzVyTnZzbXJKU3VCd2wycHp1NlBYTy9yeDV1MGNlVDkxWUY4K1dQUUJWUlZWak1nZXdUVzNYa3Y4RWVlazNyZHJIMisvOEJiRitjVTRYVTRtbmplUllERElSOHMrYXJFUEVSRVJFZWtjS2k1NnFOdzFYaXBLSzFyMFdGU1dWZkxncmI4UG5hdlpHRU5WUlJWclY2NmxjSDBoZHkzOGVZc0NvejFjRVM2Q2dXQ285OElWMGI1L2NocytMV0RWa3BMUVdSZ0tQeXZrN1JmZVp1NVA1d0pRY2FDY1J4WThqSy9LRjhxNmFza3FJcU1pVHlpZmlJaUlpSVNQaW9zZXFxcThpdm4zMzBqNnVIUnFmVTJudUY3MjhqTEtENVRqY0RxNC9wN3J5WnlReGVZTm0zbnl2aWZ3VmZwWSt0SVNycm4xMmhQYXorT0xuMmpSby9INDRpZmF0VjUxWlRYM1BYTS9zZkd4L082Vy82S2l0SUxQUHlzTVBiNzg5ZVg0cW53WVk3ajJ0dXNZOSsxeEZPY1g4L1N2bmpxaGZDSWlJaUlTUHJxSVhnODFhdXdvTXNabllJd2hybGNjME5SYkFKQStOb1BNUXhlQkdaNHhuSXp4bVFCc3pObllhZm15SjQybVgxby9FcElTR0RXMjZjSTcxWlhWb2NjTER4VWFaNDAraS9IZkdZOHhoaEhaSS9DYzdlbTBqQ0lpSWlMU2tvcUxIaXFsWDU5V3k1cS92UGMrYXVoVFluSUNBRFcrbW80UGRraHNmR3pvZGxSMEZFRG9JalVBRldVVkFLUU9URDFxdmJoT1NDY2lJaUlpYlZGeDBVTzFkWGFvNXNuU2xlV1ZMWlkzejhGSWRDZTJXajhZUEh5eHovcTYrdVB1OThnQzRWUTB6NjA0T212Wi90S3diRjlFUkVSRVRweUtDd2taNVJrRlFNRzZBamJsYlFLZ09MK1l3dlZOUTVDeURnMlZnc09GeHRhTjI3QXNpNGI2Qm9weWk5cmNia1RrNGFrOVd3cTNjTERtNENsbkhUSmlTRlBXdFFWczlHN0VzaXp5UHNtajRORFFMaEVSRVJIcGZKclFMU0V6NTF6QzUrcy9wNnFpaWovYzgxam9URTBBdlZOVG1ENTdScWh0NW9Rcy9uZjV2OWo1eFE1K2RjT3ZhS2lyeDMvUTMrWjJoNTQxTkhSNzRWMlBZb3pocWFWUG4xTFdpNjZZUmxGdUVZMk5qVHh4NytPaHJPNitic3IybDUzU3RrVkVSSG9peTdKOHhwajRXbDl0aStISjB2WDQvWFhOTjJzN2U5L3F1WkFRZHg4M0N4YmV5YVR6SjVHUWxJQnhHSkpTa2psbitqa3NlR1FCOFltSHJ6SHh2V3UveCtodmpTRWlNb0phWHcyVHBrNWkwdm1UMnR4dTFxUnNwbDB4amZpRWVCd09CMzM2dDU3dmNhTE96RHlURys2ZFI5cVFORnd1Ris2K2JxNmNQNXVNY1JuQTRYa2FJaUlpMGo3R21CeUFYZHQyMlIxRlRsSFp2cVpoNG9GQVlGTm43N3ZqTHN2Y0NUd2Vqd1V3NE41QmRrYzVwdDIvMlFIb2dtNmR3YklzSHJqcEFYWnYvNHJCd3dkejU4Szc3STRFd0MvKzR4N0s5cGZSOStZQnVCSzdSbWRoeGRKU2FuTnJzQ3pyUjE2djkzbTc4M1NHcnZCK0l0MWI4K2RGVGs1T2wvNXNscTVyOU9qUlZ6a2NqcGRUMDFMNXlUM1gweSt0WDV0ek5PWDA1VC9vWitsZmw3QnF5U3FBVDNKeWNyNEZoR2ZDYXp0MWpXODZJa2ZaczJNUHhmbkZqSmt5aG9Ua0JDckxLbG42MGxKMmIvOEtnSW5uVGJRNW9ZaUlTTmZTME5Dd0tESXljczYrWGZzdS9zMjhYK09LY0dra1FCY1NhQXlFaHFoYmx1VUxCQUkvcHBNTEMxQnhJVjFVcmErRzE1OTVqZGVmZVEySHd4RzZBamhBeHJnTXpwbitiUnZUaVlpSWREMkZoWVgxdzRZTiszNUNRc0tQZ1o4Mk5qU2UwZGpRYUhlc3NMTXNxOXYyeUZpV1ZXT01lVDBRQ1B3MlB6OS9teDBaVkZ4SWw1U2M0bVpFOWxuczJQSWwvbG8vTVhFeERCZzhrSW5uVFdUS1JWTzY3WnVHaUloSVI5cXlaVXNkOENUd1pGWldWbHg5ZlgyMDNabkNLVG82K2xhZy84R0RCKyt3TzB1NFJVZEhCM0p6YzZ1QndIRWJkeUFWRjlJbHVmdTZ1ZVdCVyt5T0lTSWkwbTNsNStmWEFKMTNCZDFPNFBGNGZnQkVGeFVWNmNKWUhVUm5peElSRVJHUmJpOHJLMnNFTUFJWTdQRjR4dHFkcDd0U2NTRWlJaUlpM1o3VDZaeHh4TjBmMmhha205T3dLQkdSTUdnc2I2VDZmeXVwMjN5UVlHM3crQ3RJdDJJWmlPampJdjViQ1VTZkZZc2pRci9kaVp4dWpERkhGaFRUZ1Z2dHl0S2Q2ZDFQUk9RVStkWlVzZi9KM1J6TXExRmgwVU1aQ3hyM04xTHhUaG43SHZ1S3hvcnVkNFlka2E0c016TnpLT0E1WXRHSTdPenNkTHZ5ZEdmcXVlaG9UZ01CaXpwL25jNFYzUU5abGtXdHJ4WUFSNlJxK2U2b2JydWZxbjlVNEhRNXVmUS9MbVgwNU5FazkzSGJIVXM2V1VOOUExOXQzOFdpNXhheGRlTld5dDhzb2MrUCs5c2RTMFFPY1RxZDA5cFlkaFZ3ancxeHVqVjkyK2xncm1RbkFLWDdkRktDbnFqV1Y0dS8xbytKZHVDSTBaOWJkMVR6YVRVQWMyNmV3N216emxOaDBVTkZSRWJ3elRPSGNQdERkOUIvVUg4YTlqWlEvMVdkM2JGRTVCQ0h3ekg3NkdXV1pjMW9xNjJjR24zYjZXQXhJK01BV1BUY20remVzWnM2dno1c2VvS0crZ2IyNzk3UFczOWFCRUQwR2QzcU5PRnloTHJ0VFgvVEk3SkcySnhFVGhkOSt2Y0JvTEZFUTZORVRnZGp4b3daQUp4OTlISmpUSFpXVnRZUUd5SjFheG9XMWNIaS95MEIvOWFERk9VVzhkdjV2MmxhcU91N2RYL1c0WnZPSkJlSkYrdlg3TzdLOGpmTnNVaEtTYlk1aVp3dVl1SmlBQWpXMjNvZEt4RTVKQmdNWHVSME90dDh6T1Z5WFFVODBMbUp1amNWRngzTU9BMHAxNlJTL2E5S0RtNnNKVkRSYVBOMUU2VXpXQVpjaVM2aWhrZVRlRzRTSmtxZGhDSWlJblpvYTBqVUVTNUJ4VVZZcWJqb0JNWnBTRGczaVlSems0Q21TYjdTdlJtajdpa1JFUkc3cGFlbnU0MHhGM3hOazRrWkdSbXBHelpzMk5kcG9ibzVGUmMyMEJkUEVSRVJrWTRYRlJWMThmSGFSRVJFekFFZTZZUTRQWUtLQ3hFUkVSSHBsbkp5Y2w0R1htNis3L0Y0ckVQTDlVdHZCOUZBY0JFUkVSRVJDUXNWRnlJaUlpSWlFaFlxTGtSRVJFUkVKQ3hVWElpSWlJaUlTRmlvdUJBUnNVRXdHR1JyMFZhV3ZyVEU3aWpkZ282bmlNanBRV2VMRWhHeHdlSVhGdk9QZC80T3dDVnpadG1jcHV2VDhSUVJPVDJvNTBKRXhBYkJZTkR1Q0oydUl5OGcycEhIVXhjK0ZSRnBQL1ZjaUloMHN2a3o1N1Y1LytsbC94MWFWbFZSeFh1dnZFdkJ1Z0txS3FxSWk0OWpwR2NrbDh5WmhidXZ1OVc2NTg0Nmo0RkRCdkxCb2c4bzIxZEtTdjhVWmx3MWs3SC9OcmJGdnRxNzNlT3A5OWV4WXRFS2NqN09vWFJmS2NZWTBvYW1jY2ZEQzFyaytzNGw1MklNclBsZ0RWTXZuY3FNcTJZQ1VGbFd5VHN2dnNPR1R3dW84OWZSZjlBQXBzK2VUdmFrN05BK2dzRWdIeTM3aUx4UGN2bHEyMWY0RC9weDkzRno5clN6bVhycEJhRUxrbmJFOFR4V2JoRVIrWG9xTGtSRU9wa3J3a1V3RUF6OTJ1NkthUGxXWEZsV3lZTzMvcDd5QStVQUdHT29xcWhpN2NxMUZLNHY1SzZGUDI5VkNPU3Z6V1BWa3BVWVk3QXNpNzA3OS9MQ2c4OFRFeGZES00rb2s5NXVXL3dIL1R5NjRCRjJiZHNWV21hTVlWdlJ0bFp0YzlkNHFTaXRDQlVDQUw1S0h3L2Q5aUJsSldXaGRYZCtzWU0vL3ZZWjV0MDNuOHdKbVFEVSttcDU4OWszUW0wc3k2SmtUd21MLzd3WXk0SUxMN3V3dzQ1blc3bEZST1Q0VkZ5SWlIU3l4eGMvd1p2UHZzbXFKU3REOTQrMDdPVmxsQjhveCtGMGNQMDkxNU01SVl2Tkd6Yno1SDFQNEt2MHNmU2xKVnh6NjdVdDFpay9VTTcxdjdpQnJJbFpiQ3ZheHVQM1BrNjl2NDRQMy9vd1ZGeWN6SGJic3Z5MTVhSENZdnJzR1Z6d2d3dHd1VndVZkZyUXFtMVZlUlh6NzcrUjlISHAxUHBxQVhqdjFYY3BLeWxqOFBEQnpMdC9QdEhSVVR6NXk2ZllzbUV6Szk1NFAxUmNPSjFPTHJ6c1FpYWRQNW5VdEZTcUs2djV3OTJQc1dmSEhsYXYrRGhVWEhURThXd3J0NGlJSEovbVhJaUluR1kySFBxU25qNDJnOHdKV1FBTXp4aE94dmltTDkwYmN6YTJXaWRyWWpiWms3SXh4akIwNUZDeURuMUIzN0hseTFQYWJsdThxM01BR0pZK2pKay9uRWxVZEJST2w1UFJrMGUzYWp0cTdDZ3l4bWRnakNHdVZ4d0ErV3Z6QWRqNXhVNStjZDA5M0Q3N2RyWisva1hUc3EwN1Erdkd4TVV3YSs1M3FhMnA1ZjgrWE1NL2wvNFRLOWcwLzZGMGYybTdzcDdzODI0cnQ0aUlISjk2TGtSRVRqUFZsZFVBOUQ1cXFFNWljZ0lBTmI2YVZ1c2tweVMzdUIrWDBQU0Z1TDZ1L3BTMjI1Ym00VVVEaHd3OGJ0dVVmbjFhTGFzb3F3Q2E1bFFjUFJHN29iNGhkUHZMelYveTNIOCtTMWxKR1M2WGk1UitLZmo5ZFUzckJ0by9nZnRrbm5kYnVVVkU1UGhVWElpSTJNeXlyQlpqKytNVDRxa3FyNkt5dkxKRnUrWXY5WW51eEZiYk9Icm96dDZkK3dCSTZwMTBTdHR0UzB4c0RMNHFIL3UvMm4vY3RtM05XWWlKamFHbXVvWkpVeWN6OTZkemo3bnVTMy80SzJVbFpad3g2Z3h1K3ZWTlJFWkg4ZklUTDdGNnhlcXYzV2M0anFmbVdvaUluQndOaXhJUnNVRkU1T0hmZHJZVWJ1Rmd6Y0hRL2VZNUVnWHJDdGlVdHdtQTR2eGlDdGNYQXBCMWFHalBrWExYZU5tNmNTdVdaYkh1bitzb3p0OTBhRnZwcDdUZHRxU1BhOXBtVVc0UksvKzJrb2I2QmhvYkdzbjVPS2RkNncvUEdCN0tYSnhmakdWWjFOZlY0MTJkRTVya0RiQjMxMTZnYVlLMncrbGs5L2F2OEs3MnRybk5jQjlQRVJFNU9lcTVFQkd4d2RDemhvWnVMN3pyVVl3eFBMWDBhUUJtenJtRXo5ZC9UbFZGRlgrNDU3SFFtWklBZXFlbU1IMzJqRmJic3l5TGgrOTRxRVhiK0lSNExyN3k0bENiazlsdVcyYk4vUzVGdVVWVWxsV3k2TGszZWV0UGkwSVpqano5NjdGTW56MkR3dldGK0d2OVBIYjNRaHdPUjJoNDFOMlAzNE83VDlQd3BiUWhhWHk1K1VzMjVXM2lsa3R2eHJJc2VxZjJibk9DZGJpUHA0aUluQnoxWElpSTJDQnJVamJUcnBoR2ZFSThEb2VEUHYwUGovRjM5M0d6WU9HZFREcC9FZ2xKQ1JpSElTa2xtWE9tbjhPQ1J4WVFueGpmYW51VEw1ak11YlBPSlRvMm1zam9LRExHWjNEYmc3ZTNHQloxTXR0dFMzSktNbmMrZWllVHAwNXUyczZoU2M5anBuamF0WDdhMERSdWUvQjJNc1psRUIwYkhkcm1sSXVtMER1MWQ2amR0YmRkeDdEMFliaGNMaEo3SjNIRkRmOU94dmlNVGptZUlpSnljcnIwb0ZLUHgyTUJETGgza04xUlJMcVZpcVdsMU9iV1lGbldqN3hlNy9OMjUra01KL3Qrc3ZzM093RGE5WXQ5UnpqeUlucVgvK1J5V3pKSVMvL3o2SXVzWGJtV2hJdVNpSitRME83MW12OHQ1ZVRrZE9uUFpwSFRXZk43dmY3T09vNkdSWW1JU0F0M3pMNzltSTg5OU9yRG5aaEVSRVM2R2hVWElpTFN3cjFQMzJkM0JCRVI2YUpVWElpSVNBc0p5ZTBmeWlNaUluSWtGUmNpSWwyWVhYTTlSRVJFMnFLelJZbUlpSWlJU0Zpb3VCQVJFUkVSa2JCUWNTRWlJaUlpSW1HaDRrSkVSRVJFUk1KQ3hZV0lpSWlJaUlSRlZ5OHVhZ0dDZFVHN2M0aDBLMEYvMDkrVU1jWm5jNVRUbm9scWVodXRLcSt5T1ltY0x2d0g2d0J3UkhiMWoxZ1JrUlBYcGQvNUxNc3FCR2dzYWJBN2lrajNZVUhqZ1VZQUFvSEFCcHZUblBZaUIwWUNzTDE0dTcxQjVMUlJYbElHZ01zZFlYTVNFWkhPMTZXTEMrQUZnSXIzeTJuWVc2OGVESkZUWUFVc0FsV05WSDljU2VPQkJvQ0N2THk4UXJ0em5lNWl4OFVEOEpmSC9zTG1nczBFZzNvZjZxa08xaHprcjQvOWxSMWJkdUJNZGhIeGpVaTdJNG1JZExvdWZSRTlyOWY3L0pneFl5NXIzRk4vZnNsemUrMk9JOUtkVkFZQ2dSL1pIYUlyaUQ0emh0aXhjZFN1cjJIaHp4L0ZHSVBUNWJRN2xuUXl5N0lJTkFhYTdqakFmVmtLeGhoN1E0bUkyS0JMRnhkQWcvZi9iOS91V1NPckFqQ09QeWNUWDlZWUpZSmdaeHBKWVJFU2JIUkxDOWxQc0ZqN0Vld1dVUkNFL1FJV2xuNEJiUVVWN0lVc0ZrRUdVb3hMVU5pZ3V6RkZOak9UT1JieHBSR2JPZTdKelB4KzFiM2RVMXd1L08vTHZYdTM5dmIyM2krbHZKdmt0U1EzZW8rQ0JUVk44cURXK3QxNFBQN284UER3cVBlZ1JWQkt5WXUzWHNxTjF6ZnkremVQTXZsNW5PbGsybnNXUFR5VlBQL0daamJlZkNHRERZRUpyS1pGdDkySDNBQUFBcDlKUkVGVWo0dmtLakR1SnJuYmV3ai9iWDkvdnliSndjR0J4M2tzbFZKS25ubjEyYno4M2l2SnJLWnFpNVZUUzgzYStscmk3Z2FzdUdXSUM0RHJZNjJrK05SKzVSUlZBWkJrOFgvb0JnQUFyZ2x4QVFBQU5DRXVBQUNBSnNRRkFBRFFoTGdBQUFDYUVCY0FBRUFUNGdJQUFHaENYQUFBQUUySUN3QUFvQWx4QVFBQU5DRXVBQUNBSnNRRkFBRFFoTGdBdUhLZUpMT0xXZThkcktEWitPL3I3bkhQSFFEekVoY0FWMzVNa3VtdjA5NDdXRUd6MDh1L0RuL3F1UU5nWHVJQ0lFbXQ5Zk1rT2YzNllhYS9UVkl2YSs5SnJJQTZxNWsrbXViMDI0ZFg1N1YrMlhrU3dGeldldzhBdUE3T3pzNCsyOXpjdkQyNWYvSFdnMDkvU1pLVXAwdm5WU3k3T3FuSlB4Mzd3OG5KeWNjZDV3RE1UVndBSkRrNk9yclkzdDUrZTJ0cjY4TlN5dTFhNjNiRzN1N3kvNnExMWxMSy9kbHM5c1ZnTVBqZytQajR2UGNtZ0htSUM0QS9qVWFqeDZQUjZFNlNPMGtHT3pzN3ovWGV4SEliRG9mblNmem9BeXdOY1FIdzd5Nkh3K0ZaN3hFQXNFaTg4Z2NBQUpvUUZ3QUFRQlBpQWdBQWFFSmNBQUFBVFlnTEFBQ2dDWEVCQUFBMElTNEFBSUFteEFVQUFOQ0V1QUFBQUpvUUZ3QUFRQlBpQWdBQWFFSmNBQUFBVFlnTEFBQ2dDWEVCQUFBMElTNEFBSUFteEFVQUFOQ0V1QUFBQUpvUUZ3QUFRQlBpQWdBQWFFSmNBQUFBVFlnTEFBQ2dDWEVCQUFBMElTNEFBSUFteEFVQUFOQ0V1QUFBQUpvUUZ3QUFRQlBydlFld2VuWjNkOS9wdlFFQWdQYkVCVTlTVFZJR2c4Rlh2WWNBQUN1cjloNnd6TVFGVDB5dDlaTlN5czNlT3dDQWxmWjk3d0VBQUFBQUFBQUFBQUFBQUFBQUFBQUFBQUFBQUFBQUFBQUFBQUFBQUFBQUFBQUFBQUFBQUFBQUFBQUFBQUFBQUFBQUFBQUFBQUFBQUFBQUFBQUFBQUFBQUFBQUFBQUFBQUFBQUFBQUFBQUFBQUFBQUFBQUFBQUFBQUFBQU12dkQ1N2ltelFDU2tnZUFBQUFBRWxGVGtTdVFtQ0MiLAoJIlRoZW1lIiA6ICIiLAoJIlR5cGUiIDogImZsb3ciLAoJIlZlcnNpb24iIDogIjQ0Igp9Cg=="/>
    </extobj>
    <extobj name="ECB019B1-382A-4266-B25C-5B523AA43C14-4">
      <extobjdata type="ECB019B1-382A-4266-B25C-5B523AA43C14" data="ewoJIkZpbGVJZCIgOiAiMTYwNTYyODI5MjYyIiwKCSJHcm91cElkIiA6ICIzMDQ2NDA2NCIsCgkiSW1hZ2UiIDogImlWQk9SdzBLR2dvQUFBQU5TVWhFVWdBQUE4MEFBQUdtQ0FZQUFBQkdHbVpGQUFBQUNYQklXWE1BQUFzVEFBQUxFd0VBbXB3WUFBQWdBRWxFUVZSNG5PemRlMkFVNWIzLzhjK3oyZHhqZ0JBRUpjb0JRUzRKaEN3b3NhaFZwSUtBMVBxckhrRkZQYi8rck5DcXJWcTFXclU5cmEzMVVxelVhMXZhYzZxbmlpZ1dzRjVhUlQxS1JTVUxDVUVNaUZ4VVVDUTNjdGtrWkovZkg4a3V1UTI1WjVMcysvV1B1N016ejN6WnpKaDg1cGw1SGd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EwRTdHN1FJQXRNanI4L2t1dDlaK1IxS21NU2JSN1lJQUFFQ1hxYkRXNWt0YTd2ZjcveWlweHUyQ0FEZ2pOQU85ajlmbjg2MlE5QzIzQ3dFQUFOM0xXdnVhMys4L1R3Um5vTmNpTkFPOWpNL251MHJTOHFoVXJ3Yk9UVkgwc1RIeXhIbmNMZ3NBQUhTUllGVlFody9VcVBqbEloM2VWeTFyN1kvOWZ2ODlidGNGb0dYOEpRNzBNdlczWkd2ZzNCVEZuaGhIWUFZQW9KL3h4SG9Va3hhclFmTlNKRW5HbUFVdWx3VGdLUGhySE9oOU1pVXArdGdZdCtzQUFBRGRLR3FRTi9SeWpKdDFBRGc2UWpQUXk0UUcvYUtIR1FDQS9zMFRHLzVkSCs5bUhRQ09qci9LQVFBQUFBQndRR2dHQUFBQUFNQUJvUmtBQUFBQUFBZUVaZ0FBQUFBQUhCQ2FBUUFBQUFCdzRHMTlGUUI5bWEyMXFzeXJVTG4va0dxK3FKWnEzSzRvc3Bob0kyOXF0Qkt5RXBVd09WRW1pbXVWSVJ5YmFFa2tuVE9jQXowdmtvNHZBRjJIMEF6MFk3YldxdWo1cnhUWVZ1bDJLUkhMMWxqVjdLdFd5YjVxVlc2dDBPQ0ZRL2dqVFJ5YmNCWXA1d3puZ0RzaTVmZ0MwTFg2UTJqMitueSt5NjIxMzVHVUdacmpGajJtd2xxYkwybTUzKy8vbzdoTzNxdFU1bFVvc0sxU3cwNFlwb1hmWDZqaEk0WXJQaW5CN2JJaVNxQ2lVdnYyN05PS3gxZG85L2JkS252M2tJNlpQc0R0c2x6SHNRa25rWExPY0E2NEkxS09yd2hCQnVqZmVsWEc2T3VYMXJ3K24yK0ZwT1hHbUs5eHNyZ2l3Umh6aWpIbTBheXNySmNrUmJ0ZEVJNG85eCtTSkMzOC9rS05UaC9ESDJRdWlFdUkxOGh4bzNUcHRaZEtrZ0w1RlM1WDFEdHdiTUpKcEp3em5BUHVpSlRqS3dLUUFmcS9YcFV4K25SUHM4L251MXpTdDdoSzY1NG1WMnpQeWNyS3V0SHY5OS9qZGwyb1UvTkZ0U1JwK0lqaExsZUMxR0ZESkVtSER4NTJ1WkxlZ1dNVHJlbnY1d3puZ0x2NisvSFYzNUVCK3IvZWxqSDZkRTl6L2UwWVhLVjFVZE1ydHNhWUJTNlhoSWJxYjJUaDNIQmZYRUtjSk1rZXRpNVgwa3R3YktJVi9mNmM0Unh3VmI4L3Z2bzVNa0QvMTlzeVJwOE96Wkl5SmE3UzlnYWhLN2FTeHJoWkJ3QUFBUG85TWtDRTZDMFpvMCtINXREekMxeGRjbC9vaXEya2VEZnJBQUFBUVA5R0JvZ2N2U1ZqOU9uUURBQUFBQUJBZHlJMEF3QUFBQURnZ05BTUFBQUFBSUFEUWpNQUFBQUFBQTRJelFBQUFBQUFPQ0EwQXdBQUFBRGdnTkFNQUFBQUFJQURRak1BQUFBQUFBNEl6UUFBQUFBQU9DQTBBd0FBQUFEZ2dOQU1BQUFBQUlBRFFqTUFBQUFBQUE0SXpRQUFBQUFBT0NBMEF3QUFBRUFmOXQ5TC8wczNYWEtqUHQ2NncrMVMraVZDTXdBQUFBRDBjc0ZnVUR1MzdkU2FKMWMzK3l6bjdSeFZsRlVvLzROOEZ5cnIvN3h1RndBQUFBQUFPTHBWeTFmcHRSZitLVWs2LzdMNWpUNDc3NUx6bFBkZW5rNmRNYzJOMHZvOVFqTUFBQUFBZEpLMVZzYVlibXMvR0F3NmZqYnJvdG1hZGRIc2J0dDNwQ00wQXdBQUFFQTdMSm0zV0pKMDF2bG55eGhwL2F2ck5mUENtWnE3Y0o0a3FiUzRWSC8vbnhlVjkxNmVTb3RMbFppVXFQRys4VHIvc3ZsS09UYWxXVHRuejUraGk2NitTSkwwN0JQUGF0M3ExeVZKajZ4OXRORjZUYmRyK25tb25ZYnZodzQvVnErdWZGV2x4YVVhbXpsV1Y5eHdwWktTazhKdGZmSHBGM3ArK1hNcXlDMVFsRGRLMDJaTVV6QVkxSnRyMzJ5MGowaEdhQVlBQUFDQUR0aTAzcS9pZzhXTmVwaExDa3QwN3cyL1Z0RlhSWklrWTR4S2kwdTE0ZlVOeXQrWXIxdVgvcmhSY0c0TGI3Ulh3ZHBndUxmWkc5MjJHTGZsL1R5dFczMUF4aGhaYTVYL1FiNmVYLzY4RnYxZ2tTU3ArS3NpUFhEei9Tb3JMUXZYdW03MU9zWEV4clNydnY2TzBBd0FBQUFBSFZCYVZLb2xkMzFQNlZQVFZWRldJVWxhKzlSYUZYMVZKRStVUjkrOS9idWFlT29rYmQreVhiKzdjNW5LU3NxMDVzblZ1dUtHSzl1MW40ZFdMV3ZVQS8zUXFtVnQydTVReVNIZCtkaGRTa2hLMEQzWC8wckZCNHUxdGNGZ1lTODk4NUxLU3N0a2pOR1ZOMTZscVYrZnFvTGNBajN5czRmYlZWOS94K2paQUFBQUFOQUJFNlpNVU1ZcEdUTEdLUEdZUkVsMXZidVNsRDRsUXhOUG5TUkpHcE14UmhtblRKUWtmWmp6WVkvVmw1azlXY1BTaGlsNVlMSW1URW1YVkJla1EwS2piWStiUEU2bm5IV0tqREVhbXpsV3Z0TjlQVlpqWDBCUE00QityNlhuaFFBQUFEb3JkZGlRWnN0Q29YUndrMXV3Qnd4S2xpU1ZsNVYzZjJIMUVwSVN3cTlqNDJJbDFRMVlGbEpjV0N4SkdqcDhhSlB0RW51Z3VyNkRubVlBUUo5MHRQa3EwWDU4bndEUWZpMk5saDBhWkt1a3FLVFI4dEF6emdOU0JqVGJQaGlzRFMrcnJxcHVkYjhOZzI5bmhKNWRibHByNFpjSHU2VDkvb0xRREFEb3NLcFBBcXJhSFpDdDdacGYzdTJ4YXZrcTNYL1RmWHJwNlpkNmZOLzlFZDlueDdoNURnRG9uU2I0SmtpUzh0N0wwMGViUDVJa0ZlUVdLSDlqM2EzUWsrcHYyWmFPQk9pZEgzNGlhNjFxcW11MGJkTzJGdHVOampseWsvQ08vQjJxTEsvc2RLMGp4NDZzcTNWRG5qNzBmeWhyclRhL3UxbDU5YmVZb3c2M1p3UG9GYnA3YmtOMGo4Q09TcFcvZTBnbXpxUDQ5QVRGajB0UXpJbXhNdDd1LzFrZWJiN0svcW83ejVQdS9ENzc4L250NWpuUTIvWG5uenR3TlBNdU8xOWJOMjVWYVhHcGZudjdnK0dScXlWcDhOQlV6Vmt3Tjd6dXhGTW42WDlmZWt0N1A5NmpuMTN6TTlWVVZTdFFHV2l4M1ZIalJvVmZMNzMxTnpMRzZPRTFqM1NxMWxrWHo5YTJUZHQwK1BCaExidmpvWEN0S2NlbXFQREx3azYxM1o4UW11RzZqSXlNRTJKaVl1Yms1T1E4N25ZdDZKeTJ6dk4zdExrTlErdHZmbmVUUHZ2a013VXFBMG9aa3FMVFo1K3VtUmQrSS93SFdNUG5sSWVQSEs1WFY3NnF3aThPS3ZXNFZNMWRPRTlUenBqU1lvMXZ2ZmltWG43MkZaV1hsbWw4MW5oZC9vTkY0WUU3MEhFMkVGVEZ4akpWYkN5VGlUV0tHNWVnK1BFSmloa1JLMDlNMTkvVTFOcDhsVkxINXNoc3k3SFUxblpiVXgybzBpc3JYMUhPMnprNitNVkJHV09VTmlwTlA3ci81a1oxT2MwQldsSllvaGYrL0lLMnZKK25xa0NWamp2eGVNMVpNRWVaMlpuaGZiVDNmT3JLNzlPcDd2NnFwOCtCcnREYU1TaDEzYys5TGNjckl0UGt5Wk92bFBUR3BrMmJkcmxjU3BkSkdaS2ltNWZlb3JWUHJ0SFdqVnRWZHFoTUF3WU4xS1JUSjJydXdubEtHbkJranVRTHJyeEFoMG9PS2YrRExhb29LOWNaNTUyaFFFVkE2MWF2YTlidXBPeE16YjU0dHQ1KytXMVZsRlVvZFZocXAyczllZUxKdXVhT3hWcnpsOVhhdjNlL0Jnd2VvRy84bjNQMSthN1A5TmJmM3dvL0J4M3BDTTF3eFpRcFUwNEtCb056alRFTEpVMnJYMHhvN3NNNk1zOWZTM01iVnBSVjZOa25Wb1Ric05icXdMNERXdlduVmJKV092ZmI1elpxSTNmRFpxMWIvWHA0M2YxNzkydjV2WDlVZkdKOCtQYW9rTHozY3JWdS8xZmhkWE0zNUdyVm4xYnBzdXN1NjZxdkFaSnNsVlhsNW5KVmJpNlhpVEdLT3psQmNlUGpGVHN5VHA3WXJna1ByYzFYMlpFNU10dHlMSFhWM0p1QnlvQitjL01EK3ZTVFQ4UExqREg2Wk5zbnpkWnQ2VHdwS3luVGZUZmVxOElEaGVGdDkzNjhSNC8vNGpFdHZuT0pKcDVhTjBKclc4K243dmcrVzZvN1V2VEVPZEJaYlRrR3Urcm4zdGJqRlpISkdMUFVHRE13S3l2ckEyUE1VelUxTlMvbjVlVzFmSDl5TDlMd29tSkxVb2FrYU5FUHIyaTFuZmpFZUYxOTI5WE5sbDkwOWNVdHJqOS8wVGMxZjlFM1c2Mm5wZm91dXZxaUZnZEVuWGpxeEVibm9iVldkMTk3dHlScDJBbkRqdjRQaUJBUkg1cTc0eXJyMmZObjZJUlJhWHA1eGNzcStxcElvOGFQMGhVM1hLbkNBNFZhK2Z1VituVG5YZzFJR2FCdlhYVmhlRGozem16YjBScUhEajlXcjY1OFZhWEZwUnFiT1ZaWDNIQmxlT0NDN3VEeitjWUhnOEY1eHBpRjF0ckprZmlIVkgvV2tYbitXcHJiTUNvcVN1ZCsrMXhsbjNPYWhxWU4xYUdTUS9ydGJROXEzNTU5ZXVlVnQ1dUY1cUt2aXZUZG4xeWpTZE1tNlpOdG4raWhPeDVTZGFCSy8zanVIODFDYzFsSm1lNTQ1RTRkTStBWTNmUERYNm53eThMd3RCQTk2Zk9mNzVFOGtyV1M4ZFNIR1ZOL0cyUG90REJHSnZTM3RaR3NqcXdyWXlSakpkV3RZeFZhYnVzL2EvSmVra0w3a1cyMHY1YVdOZDEzYUg5MTY5WTNXYitzWnYvUkJ5dXgxVmFWVzhwVnVhVmNpaktLT3psTzhSTVNqcnBOVzdRMlgyVkg1c2hzeTdIVVZYTnZ2dlQwUytHd01tZkJYSDNqLzN4RFhxKzN4V2ZJV2pwUC92N1hGMVY0b0ZBanhvelE0cnVXS0M0dVZyLzc2Y1Bhc1dXN1hsbnhjdmlQbjdhZVQ5M3hmYlpVZDBkOS9vczk5Y2RpNC9QRmVFejQzSkFrZVpvY3E1NG01NGluN3B3SW5SKzJ2cjF3bTU0ajU0dnF0dytmZXcwL0M5VWg2ZkNYTlVldHZidk9nYzVxeXpIWVZULzN0aDZ2aUd6R21LbVNwa1pIUnkvTnlzcmFhcTE5c3JhMmRtMWVYaDRQMTNhamZYdjJxU0MzUUZuVHM1UThLRmtsaFNWYTgrUWFmYjdyTTBuU3RCblRXbWtoTWtSMGFPNnVxNng1NytVMjZxMzRhUE5IZXVMdXg3VnZ6ejVWVjFYTFdxdURYeHpVbngvNGswYW5qMVp5L2ZEekhkMjJJelZ1ZVQ5UDYxWWZDTzhuLzROOFBiLzhlUzM2d2FJdS9ZNTlQdDhrU2VkTHVsVFNlSStuZDF4aFI5ZHJPcytmcFBBOGZ4dGUzOURpTnFHNURTV0ZiNUdPVDR6WC9FWGYxSzZDWGZyWFA5YnJxeThPeWdicm5nTTYyTUpJanBPbVpZWnY3eHMxZnBRbW5UcFJIN3oxZ2ZiczJOMXMzY3pUTW5YY2ljZEprc1puVGRBN3I3eXRROFdIbXEzWEkyeDk3cTJWckd6OUl0dG9oYWJEQ3ZYNVlZYXNsYTIwQ3BaMS83UElSNXNqMC85T1RvdHpaTGJsV09wSXV5M3h2NU1qU1JxZFBscnpMajF5Mi9MazB5WTNXN2VsOHlSM1E2NGthZS9IZS9XVHEyNlhKQVZyNjc3WHZUdjNocmR0Ny9ua3BDUC83cGJxN2locnJZeXRDNjBOejVjanIvdUlIandIV3RPV1k3Q3JmdTV0UFY2QkVHUE1CR1BNTHowZXp5OTlQdDhPYSszVDF0clZtelp0MmlqSi9ST29INmtvSzljemp6MnRaeDU3V2g2UHA5SDRGaGxUTTNUbW5LKzdXRjN2RWRHaHVidXVzcGFWbHVtdXgzNnF1SVM0Y0pqZFZiQkxNeTQ0UnhkZWRhSFdQclZHTDY5NFdZZHJEcXNncjBCVHo1emFxVzA3VXVPaGtrTzY4N0c3bEpDVW9IdXUvNVdLRHhacmEzM282U3lmenpmRldqdmZHSE9wcEpQYXVsMVdWdFlmalRFZWEyMWRQNVl4SGtuR1d1dHArdDdVZFZPSDFnMjlENjNyTWNZWWErMVIyd2k5YjlLR3ArRjJMZXd2dEYycmJUcnR1NlUyRzliZlZ3ZE82Y2c4ZnkzTmJiaDcrMjc5L3BkUHFQQkFvYnhlcjFLSHBTb1FxSkowNUkrc2hnYWxEbXIwUGpHNWJuOHRUZGZRc0piUWJlTmROV1ZEZXh4L3g0bEg5bTNyRGdvYlBCSU02cFpieVJwSlZqYjB6dzR0czNYTGpLbmJUdlgvQmhzODBwYlVZTjBHN1ZwclpXUWE3eXVvY0QxSDlsKy96MUJkVGRvTkxhdklMVmZWeHkwUFdDSkp4bXNVTXlKTzBjT2lGVGMyWGpIRDY1Nk5Lbm1scU91KzBCWjBaSTdNdGh4TFhUWDNadWdpNS9DUncxdGR0Nlh6SkhTK0JZUEJaZ040MVZRZjZmbHM3L25rcENQLzdwYnE3cWpoZDR5b08vUWFISXVoOEsrZ21ueDI1TmlYTmZYdlErZEl3ODhhbkRQV3lnYnJnM2w5VytIekl0ancrSzl2STNqa1BLak1yVkRWRHVjUmJOMDZCMXJUbG1Pd3EzN3ViVDFlSTExV1ZsYlFHQk9VRkxSMWYwalUvUi9lMXYyZnZ1SDdsajZ6ZGIvUWduVi9vdGhnNkhWTDdZVmVOL3dzMUZhRDlscHFPOVJHczNXT1Zsc0x0VFo4SGQvS1Z6UGFHUE1UWTh4UHNyS3lQalBHUE5XbFgzeUVHNVNhb3JHWjQ3Um54MjRGS2dLS1Q0elg4U09HYTlxTWFabythM3FmL0p1ME8wUjBhTzZ1cTZ5VFRwMmtvV2wxd1dIQ2xBbDY1NVYzSkVtenZqMUxuaWlQVGoxN21sNWU4YklrcWF6a1VLZTM3VWlObWRtVE5TeHRXUDErMHJYKzFYZkN2eHc3cTdhMk50bmo4Unh2clkxcno0bG1qUG1QK3Y4MlhlNzR2cTJmZGJTTnJtaXpwZS9BNGZNKzAxblNrcGpZR0FVcUF1MmE1NitsNytiSjMvNUZoUWNLZGRLRWszVHRmMTZybUxoWVBiWHN5ZkM1MEZUVDJ6NzM3LzFDa2pSdzhNRDIvaE42WE1QYnNZMUhNdlZ2alByT0w2anFmZFhOUTNPMEZEY3lYbkhqNGhVM1BxRkhCa0ZxZXJFcEtUbEpwVVdsYlpvak02UXR4MUpIMm0xSmZFSzh5a3JMOU9Wblg3YTZia3ZuU1h4Q3ZNb1BsU3Q3NW1sSHZVT292ZWRUU0ZkOG4xMytoNVk1MG1iRDg4VnROWjlYcTJwSGs0VXVuQVB0MVpaanNLdCs3bTA5WGlHcnVnY0FvanI3OTBaSC91N3BxVzFhVzY4Vk1kYmE0d2h5WFNmbDJCUmRmL2YxYnBmUjYwVjBhTzZ1cTZ5SkRaNExqb2s5TXVMY01RT1BrU1JGeDBTSGx3V0RqWE5TUjdidFNJMEpTVWVlcHdxTml0ZFZQVzZiTjI5ZUoybWRKSk9WbGZVVFk4d0oxdHB2R0dQK3JaVk5yMnB3NWRFR2c4R2dNU2JZNExXVjFHaTVNU1lZclBzaXJNZmpDUnBqZ3JXMXRiYkJmNXN0cjkvTzF0YldCdXMvczdXMXRlSGxIbzhuZVBqdzRhREg0N0dIRHg4T0w0K0tpZ3JXMU5RRVE2K3JxNnZEeTcxZWJ6QVFDTmlvcUtoZ1ZGU1VMUzh2dDlIUjBjSG82T2hnYVdtcGpZNk9EbnE5WGhzVkZXVUxDd3VEY1hGeHdkallXRHRreUpEZ0cyKzhZVlYvdFZlU2ZENWZud3pQSThlTzFJZitEOFB6L0kyYlBFNjVHM0xiUGMvZi9rLzNTNm9iaU1nVEZhWFBkMzBtL3p0K3gvVTNyZmZyalBQTzBNaHhJL1grbSsrcklMZHVQc1FKdnZTTy8yUFFiaWJXS0haa3ZPSW54Q3YyNUhoNW9ycy9KRFNkcnpKdFpKcmlFK3M2TENiNEp1amQxOTROejVFNU5uT3M0eHlaSVcwNWxqclNia3ZTcDZacncrc2J0RzNUTnIzK3Q5ZDF4bmxueUJpajNBMjVqY2FyY0RJbVk0dzIvV3VUTnEzM0szdEd0c1pNSEtPYTZocmxmN0JGSTA3K042VU1xZnQ5MEo3enFhdS96MGpqeGpuUUdXMDVCcnZxNTk3VzR6WFMrZjMrcVBxWFJwSTU2Nnl6UEljT0hUSWxKU1dlUUNEZ0dUcDBxQWtFQXA2cXFpcFBNQmcwaVltSm5tQXdhR3BxYWp4eGNYR2VZREJvWW1OalBZY1BIL1pZYTAwd0dEVFIwZEdlMnRwYWo3WFdSRWRIZTRMQm9Ba0dnNTVnTU9pSmpvNDJ0YlcxSHEvWDY3SFdHbXV0aVlxSzhvUStENzJ2Lzh3VEZSVmxyTFhOUHZONFBKNzZPK1dNcCs0NVBCTU1CajJTbW4zVzVMV3gxbm84SHM4amtod2Y5TGZXZm1xTStXY3dHTndWREFidno4M05MZmY1ZkpmM3dJOEVDSXZvME54ZFYxbDdXaSt1MGZyOS9wK0gzbVJsWlUwMXhseHFyWjFqakRtNTZjbzVPVGwvN3RIcTBLVzZhcDYvdEpGcDJyMTl0ejdhL0pHdXYvQTZXV3MxZU9oZ3g0R0VyTFc2LzBmM2hmY24xWjBUNTExeVhwZjh1M0IwTVdteGlya29WbkZqNG1XaWV2YksvOUhtcTJ6UEhKa2hiVG1XT3RKdVMrWXYrcWEyYmRxbWtzSVNyZno5czNydUR5dkROYlEySXF0VTkwaFIvc1o4QlNvQ2V2QzJwWTJlUTd2dG9kdkRJYVE5NTFOWGY1K1J3czF6b0RQYWNneDIxYys5cmNjcndxd2srOFliYnpTNmwvM1RUejkxV0wxdnk4cktldEFZMHlnMFcycy9NY2I4UFJnTS9zK21UWnYrcFQ1K054NzZ2dDU5R2JTYnBVK3Q2ejBJWFdXdHFhN1I0WnJEeW5rN0o3eE9hTVRVMEZWV1NiM3U2bnBmcUZHUy9INy9Cems1T1QvMCsvMWpqVEdUckxXL3R0WjJ6WVBVY0Yxb25yKzBrV255ZXIxS09UWkZseXhab0l5cGRRUEN0SFdldnl0dnZFcWowMGZMNi9WcXdPQ0J1dmlhZnc4UEt0T1MwNzV4bXM2ZWY3YmlFdUlVRXhlcmpGTXlkT085Ti9XSjI3UDdnL2p4Q1lvZmwrQktXQWpOVjVtVW5DU1B4Nk1oeHgxNWxqSTBSMmIyT2RsS0hwZ3M0ekVhbURwSVo4NDVVemMvY0hPak9USkQybklzZGFUZGxneEtIYVJiZm5PTFRwdDVXbDA3eGlqeG1FUmxUVys5bDFtUzBrYWw2Y1o3YjFMRzFBekZKY1NGMjV3K2E3b0dEeDBjWHE4OTUxTlhmNStSd3Mxem9EUGFjZ3gyMWMrOXJjY3JJdDZIa3U0M3hrengrLzJqY25KeXZyOXAwNmIxSWpDakY0am9udWFldk1yYW5mcENqVTF0M0xneFQ5S3RrbTdOek13ODJlUHhYT3AyVGVpOHRzN3pkN1NldEtGcFEzWERyMjlzdHZ6ZnI3bWt4ZlU5bnFqNmVRZGJucy9RYVg5T2N4V2liM0dhcjFKcSt4eVpJVzA1bGpyU3JwT0JxWU4wK1ZHZTcyeXR4L25FMFNkcXlVKy9kOVIxMm5zK2RjWDMyWmFlY3ZRT3JSMkRVdGY5M050eXZDSXlXV3Z2cmFtcGVXSExsaTF0bTM0QXZWNHdHTlN1Z2wzSy8yQ0x6cjlzdnR2bGRJbUlEczJocTZ4cm5seWovQS95VlZaYXBvU2tCSTJaZU9UTzRkQlYxclZQcnRIV2pWdFZkcWhNQXdZTjFLUlRKMnJ1d25tOTR1cDZYNmp4YURadjNsd2c2UzYzNjBEbk1NOGZjTVNQRnR6aytObDlmNzIvQnlzQmdONXQwNlpOdjNLN0JuU3RWY3RYNmJVWC9pbEpoT2Irb3J1dnNyYlVtelY0Nk9CbTYzWm0yKzZvRVdndjV2a0Rqcmpqa1R2ZExnRUFBRmMwblZxdVA0ajQwQXlnYXpEUEgzQkVjdjNzQlFDQTNxazZVS1ZYVnI2aW5MZHpkUENMZ3pMR0tHMVVtbjUwLzgzaGRVcUxTL1gzLzNsUmVlL2xxYlM0VklsSmlScnZHNi96TDV1dmxBYXoxaXladDFpU2RQYjhHVHBoVkpwZVh2R3lpcjRxMHFqeG8zVEZEVmVxOEVDaFZ2NStwVDdkdVZjRFVnYm9XMWRkR0I2bHZ1RzJ3MGNPMTZzclgxWGhGd2VWZWx5cTVpNmNweWxuVEdsVWQwZHFHanI4V0wyNjhsV1ZGcGRxYk9aWVhYSERsVXBxTUdOUFNXR0pYdmp6QzlyeWZwNnFBbFU2N3NUak5XZkJIR1ZtWjdhN3ZkQjZUYmZyNjQvdUVKb0JkSW1lbnVldnIvL1BGNzBIeHhJQVJKWkFaVUMvdWZrQmZmckprUkhKalRINlpOc240ZmNsaFNXNjk0WmZoMmVqTWNhb3RMaFVHMTdmb1B5TiticDE2WThiaFZSSnluc3ZWK3RXdng0ZVgraWp6Ui9waWJzZjE3NDkrMVJkVlMxcnJRNStjVkIvZnVCUEdwMCt1dEVGMXR3Tm14dHR1My92ZmkyLzk0K0tUNHdQRC9yYmtacTJ2SituZGFzUGhOdk4veUJmenk5L1BqeG5lbGxKbWU2NzhWNFZIaWdNdDduMzR6MTYvQmVQYWZHZFN4cU5WZE9XOXJ6UlhnVnJnK0hlWm05MC80aWJFVDE2TmdBQUFJREk4dExUTDRVRDg1d0ZjN1YwNVlONmFOVXlYWDM3ZDhQcnJIMXFyWXErS3BJbnlxUEZkeTdXdzJzZTBRL3Z1VUhSTWRFcUt5blRtaWRYTjJ1M3JMUk1kejMyVS8zeXYzNmxRYW1ESkVtN0NuWnArdXpUdGV5RjMybjJ4Yk1sU1lkckRxc2dyNkRSdGtWZkZlbTdQN2xHdjF2OXNHNjY3MGVLaVl1VnRWYi9lTzRmbmFycFVNa2gzZm5ZWGZyVlgrNEp6d2F4OVlNams5ZjgvYTh2cXZCQW9VYU1HYUY3bnZ5MWxqNjdWS016eGtpU1hsbnhjcnZiZTJqVk1uMTkzbG1OM2orMGFsbExQNFkraGRBTUFBQUFJR0w0MzZtYlhuWjArbWpOdTNTZVl1TmlGZVdOMHVUVEpvZlgyZkorbmlRcGZVcUdKdFpQM3pvbVk0d3lUcW5yZWYwd3AvbGczNU5PbmFTaGFVTTFJR1dBSmt5WkVGNCs2OXV6NUlueTZOU3pqd3lLV2xaeXFQRzIwektWbVowcFk0eEdqUitsU2ZVOXZIdDI3TzVVVFpuWmt6VXNiWmlTQnlacndwUzY2WFlQTmRoMzdvWmNTZExlai9mcUoxZmRycHNXM0tTZFd6K3VXN1p6Yjd2YjY2LzZSMzg1QUFBQUFMUkI2UGJtNFNPSE82NFRDb0tEbTl6dVBLRCtsdXJ5c3ZKbTJ5UTJlRTQ0SmpZMi9QcVlnY2RJa3FKam9zUExnc0hHMDArSGVxYVB0SlVvU2FxdXF1NVVUUWxKQ2VIWHNYRjFOWVdtcHBXazRzTGkrbnFDelFid3FxbXVhWGQ3L1JXaEdRQUFBRURFaUUrSVYxbHBtYjc4N0V2SGRaS1NrMVJhVktxU29wSkd5ME9CZTBES2dDNnRxYUtzb3RINy9YdS9rS1R3TGREZFZWTjhRcnpLRDVVcmUrWnA0ZWVTdTVLMXRsOE1Cc3Z0MlFBQUFBQWlSdnJVdXR1S3QyM2FwdGYvOXJwcXFtdDB1T2F3Y3Q3T0NhOFRHbndyNzcwOGZiVDVJMGxTUVc2QjhqZldQYjg3cWY3MjZLNnlhYjFmT3ovY0tXdXQzbnZqUFJYa2ZsUmZSM3EzMWpTbS92bmxUZXY5S3NndGtMVlcxVlhWOHIrVEV4NGNyTDJpWTQ3MHkrN0kzNkhLOHNvT3RkT2IwTk1NQUFBQUlHTE1YL1JOYmR1MFRTV0ZKVnI1KzJmMTNCOVdTcXJyRlEzTnFERHZzdk8xZGVOV2xSYVg2cmUzUHhnZUxWcVNCZzlOMVp3RmM3dTBKbXV0N3YvUmZZMzJrNVNjcFBNdU9TKzhUbmZVTkdmQlhPVnZ6RmVnSXFBSGIxc3FqOGNUdmszN3RvZHVWOHFRbEZaYWFHN1V1RkhoMTB0di9ZMk1NWHA0elNQdGJxYzNvYWNaQUFBQVFNUVlsRHBJdC96bUZwMDI4elFsRDB5V01VYUp4eVFxYTdvdnZFN0trQlRkdlBRV1paK1RYYmVPeDJoZzZpQ2RPZWRNM2Z6QXpVb2FrSFNVUGJUZmFkODRUV2ZQUDF0eENYR0tpWXRWeGlrWnV2SGVteHJkbnQwZE5hV05TdE9OOTk2a2pLa1ppa3VJazFUMy9VeWZOVjJEaHc3dTBMOWxVbmFtWmw4OFcwbkpTZko0UEJweTNKQU90ZE9iME5NTUFBQUFJS0lNVEIya3kxdDVoamRsU0lvVy9mQ0tWdHNLOVU0M2ROSFZGK21pcXk5cXRHencwTUV0cml0SkhrOVUvVFlYOTJoTmtuVGk2Qk8xNUtmZjY3TDJwTHJlL1BtTHZ0bHFuWDBGUGMwQUFBQUFBRGdnTkFNQUFBQUE0SURRREFBQUFBQ0FBNTVwQmdBQUFBQVhPRDNqak42Rm5tWUFBQUFBQUJ3UW1nRUFBQUFBY0VCb0JnQUFBQURBQWFFWkFBQUFBQUFIaEdZQUFBQUFBQndRbWdFQUFBQUFjRUJvQmdBQUFBREFBYUVaQUFBQUFBQUhoR2FnSHpQUlJwSVVxS2gwdVJKVVZWYlZ2WWd5N2hiU1MzQnNvalg5L1p6aEhIQlhmeisrQUhRdFFqUFFqM2xUb3lWSisvYnNjN2tTSFB6eW9DVEpPeWpLNVVwNkI0NU50S2EvbnpPY0ErN3E3OGNYZ0s3VjEwTnpoY1JWMnQ0Z2ZNVldDcmhaQnhwTHlFcVVKSzE0ZklVKzNibFhnUXArUEQydHFySktuKy8rWE04K3NVS1NGRDgrMGVXS2VnZU9UVGlKbEhPR2M4QWRrWEo4UlFBeVFJVG9MUm5ENitiT084dGFtMitNT1dYZm5uMGFPVzZVMitWRXROQVZXMnZ0VHBkTFFRTUpreE5WdWJWQ3U3ZnYxaSt2KzZYYjVVUzg2T0V4U2pvajJlMHllZ1dPVGJSRmZ6NW5PQWZjMTUrUHIvNk9EQkE1ZWt2RzZPczl6Y3NscnRLNnFla1ZXMGtyM2F3SGpaa29qd1l2SEtKalpneFE5TkJvR1MvUGJ2VzRLQ052cWxmSG5ERkFxVmNNbGVINU9Va2NtemlLQ0Rsbk9BZGNFaUhIVndRZ0EwRUdiNklBQUJ2M1NVUkJWUFJ6dlMxajlQWC9VMFJuWldXOVpJdzV4KzFDSUVuYVVGVlZkV1orZm42MTI0WDBaVDZmejByUzhYZWM2SFlwQUFDZ20zMys4ejJTcEp5Y25MNytkM2xQSWdORUZ0Y3pSbC92YWE3eCsvM25XV3QvTENsWEVnODI5THlBdFhhcnRmWS8zVDZZQVFBQUVCSElBUDFmcjhvWVhORUNlaGw2bWdFQWlCejBOQU85WDEvdmFRWUFBQUFBb05zUW1nRUFBQUFBY0VCb0JnQUFBQURBQWFFWkFBQUFBQUFIaEdZQUFBQUFBQndRbWdFQUFBQUFjRUJvQmdBQUFBREFBYUVaNkgwcUpDbFlGWFM3RGdBQTBJMkMxZUhmOVFFMzZ3QndkSVJtb0pleDF1WkwwdUVETlc2WEFnQUF1bEZ0OFdGSmtyVjJwOHVsQURnS1FqUFEreXlYcE9LWGkxU3p2NW9lWndBQStwbGdkVkExWDFhcjVKV2kwS0tWYnRZRDRPaU0yd1VBYUNZNkt5dnJKV1BNT1c0WEFnQUF1dDJHcXFxcU0vUHo4NnZkTGdSQXk2TGNMZ0JBTThIOSsvZi9kZGl3WVJYR21HTWxKVXVLZHJzb0FBRFFaUUxXMmdKSmoxWlhWLzhIZ1JrQUFBQm9oYy9ubTVLWm1YbTIyM1VBQUlER2VLWVpBSUJld0ZvNzMrUHhMSFM3RGdBQTBKalg3UUlBQUlBazZYSkpzYW9iYjhTNlhBc0FBS2hIVHpNQUFDN3orWHlUakRFampUSEhUNTQ4K1d0dTF3TUFBSTRnTkFNQTRMN3pReSs0UlJzQWdONkYwQXdBZ1BzdURiMncxczV4c3hBQUFOQVlvUmtBQUJmNWZMN3hrc2FIM2h0ai9pMHJLMnVxaXlVQkFJQUdDTTBBQUxnb0dBek9iYnJNR0hOcFMrc0NBSUNlUjJnR0FNQkZMUVZrYnRFR0FLRDNNRzRYQUFCQXBKb3laY3BKMXRvZExYMW1qSm0wY2VQR3ZKNnVDUUFBTkVaUE13QUFMbW5wMXV3R24zR0xOZ0FBdlFDaEdRQUFseGhqamphOTFMd2VLd1FBQURqaTltd0FBRnlRbnA1K1lteHM3TzZqclZOYld6dDI4K2JOQlQxVkV3QUFhSTZlWmdBQVhCQWJHM3RlYSt0NFBCNXUwUVlBQUFBQXdPZnpXWi9QWjkydUF3QUFORVpQTXdBQUFBQUFEZ2pOQUFBQUFBQTRJRFFEQUFBQUFPQ0EwQXdBQUFBQWdBTkNNd0FBQUFBQURnak5BQUFBQUFBNElEUURBQUFBQU9DQTBBd0FBQUFBZ0FOQ013QUFBQUFBRGdqTkFBQUFBQUE0SURRREFBQUFBT0NBMEF3QUFBQUFnQU5DTXdBQUFBQUFEZ2pOQUFBQUFBQTRJRFFEQUFBQUFPQ0EwQXdBQUFBQWdBTkNNd0FBQUFBQURnak5BQUFBQUFBNElEUURBQUFBQU9DQTBBd0FBQUFBZ0FOQ013QUFBQUFBRGdqTkFBQUFBQUE0SURRREFBQUFBT0NBMEF3QUFBQUFnQU5DTXdBQUFBQUFEZ2pOQUFBQUFBQTRJRFFEQUFBQUFPQ0EwQXdBQUFBQWdBTkNNd0FBQUFBQURnak5BQUFBQUFBNElEUURBQUFBQU9DQTBBd0FBQUFBZ0FOQ013QUFBQUFBRGdqTkFBQUFBQUE0SURRREFBQUFBT0NBMEF3QUFBQUFnQU5DTXdBQUFBQUFEZ2pOQUFBQUFBQTRNRzRYQUFCQUYvRDZmTDdMcmJYZmtaUnBqRWwwdTZBSVUyR3R6WmUwM08vMy8xRlNqZHNGQVFEUVZRak5BSUMrenV2eitWWkkrcGJiaFVDeTFyN205L3ZQRThFWkFOQlBFSm9CQUgyYXorZTdTdEx5WVNjTTA4THZMOVR3RWNNVm41VGdkbGtSSlZCUnFYMTc5bW5GNHl1MGUvdHVXV3QvN1BmNzczRzdMZ0FBdWdMUE5BTUErclQ2VzdLMThQc0xOVHA5RElIWkJYRUo4Um81YnBRdXZmWlNTWkl4Wm9ITEpRRUEwR1VJelFDQXZpNVRrb2FQR081MkhSRXZkZGlRME1zeGJ0WUJBRUJYSWpRREFQcTAwS0JmOURDN0x5NGhMdlF5M3MwNkFBRG9Tb1JtQUFBQUFBQWNFSm9CQUFBQUFIQkFhQVlBQUFBQXdBR2hHUUFBQUFBQUI0Um1BQUFBQUFBY0VKb0JBQUFBQUhCQWFBWUFBQUFBd0FHaEdRQUFBQUFBQjRSbUFBQUFBQUFjRUpvQkFBQUFBSEJBYUFZQUFBQUF3QUdoR1FBQUFBQUFCNFJtQUFBQUFBQWNFSm9CQUFBQUFIQkFhQVlBQUFBQXdBR2hHUUFBQUFBQUI0Um1BQUFBQUFBY0VKb0JBQUFBQUhCQWFBWUFBQUFBd0FHaEdRQUFBQUFBQjRSbUFBQUFBQUFjRUpvQkFBQUFBSEJBYUFZQUFBQUF3QUdoR1FBQUFBQUFCNFJtQUFCYUVRd0d0WFBiVHExNWNuV2YzZ2NBQUdnL3I5c0ZBQURRMjYxYXZrcXZ2ZkJQU2RMNWw4M3ZzL3NBQUFEdFIwOHpBQUN0Q0FhRDdWcmZXdHZ0K3dBQUFEMkRubVlBUUVTckNsVHB4YWZXeXIvZXI2S3ZpaFFiRjZzVFJwMmc2MzV4dlR4UkhpMlp0N2pSK3FIM2o2eDl0Tkg3czg0L1c4Wkk2MTlkcjVrWHp0VGNoZk1VREFiMTV0bzN0Zm5kVGZyc2s4OFVxQXdvWlVpS1RwOTl1bVplK0EwWll4cTE0YlFQU1NvcExORUxmMzVCVzk3UFUxV2dTc2VkZUx6bUxKaWp6T3pNUnR0Kzhla1hlbjc1Y3lySUxWQ1VOMHJUWmt3TDF5RkpQL2psRC9YZ2JVc2xTZk11bmFjNUMrYUd0NzNyLzkycEEvc082R3ZuVHRkbDExM1d1UzhXQUlCK2d0QU1BSWhvZjdwdnVYSTM1RXFTakRFS1ZBUlVrRmVnMnRwYWVhSTg4a1o3RmF3TmhudUN2ZEV0LytyY3RONnY0b1BGNFNBc1NSVmxGWHIyaVJYaHRxMjFPckR2Z0ZiOWFaV3NsYzc5OXJuaE5vKzJqN0tTTXQxMzQ3MHFQRkFZYm12dngzdjArQzhlMCtJN2wyamlxUk1sU2NWZkZlbUJtKzlYV1dsWmVMMTFxOWNwSmpZbTNOYVlpV00wNUxnaE9yRHZnSEkzNUlaRDgrZTdQOWVCZlFja1Nkbm5aSGYwNndRQW9OOGhOQU1BSXRyV2pWc2xTZWxUMC9YZDI2K1JKRzNmc2wxUjNpaEowa09ybHVuWko1N1Z1dFd2aDkrM3BMU29WRXZ1K3A3U3A2YXJvcXhDa2hRVkZhVnp2MzJ1c3M4NVRVUFRodXBReVNIOTlyWUh0Vy9QUHIzenl0dmgwTnphUHY3KzF4ZFZlS0JRSThhTTBPSzdsaWd1TGxhLysrbkQyckZsdTE1WjhYSTROTC8wekVzcUt5MlRNVVpYM25pVnBuNTlxZ3B5Qy9USXp4NE90MldNMGZSWnArdUZQNi9TM28vM3F2aGdzUVlPSHFqTi85b3NTVW9kbHFxVEpwelUrUzhXQUlCK2dtZWFBUUFSYmNqeFF5Ukp1ejdhcGJkZmVWdUJpb0RHWjQyWHg5TytYNUVUcGt4UXhpa1pNc1lvOFpoRVNWSjhZcnptTC9xbUtzb3I5Szkvck5jYmE5NlFEZFk5NzN6d3k0TnRianZVRTc3MzQ3MzZ5VlczNjZZRk4ybm4xby9ybHUzY0cxNHYvNE44U2RLNHllTjB5bG1ueUJpanNabGo1VHZkMTZpOTdKblppdkpHeVZxcnZQZnEydDc4N2laSjByUVoyWTE2eXdFQWlIVDBOQU1BSXRyL3ZlVTcrc3VELzYzZDIzZHJ4V1BQNkxrL3JOVDBXYWZyNHFzdmxpZXE3Y0U1ZGRpUVpzdDJiOSt0My8veUNSVWVLSlRYNjFYcXNGUUZBbFdTcEdCdDJ3ZitLaTRzcnRzbUdHdzJZRmhOZFUyejlZWU9IOXBvbllTa3hFYnZrd2NtYTlLMFNmSy80MWZ1aGx4TlBHV2k5dXpZSTJPTXBzMlkxdWE2QUFDSUJJUm1BRUJFTzM3RThicGw2YTNhczJPUFh2L2JhM3B2M1h0NjY4VTNsVFl5VGFmUFByM1ordGJhRm50aVcxcjI1Ry8vb3NJRGhUcHB3a202OWordlZVeGNySjVhOXFUZWVlV2RvOWJVZEIveENmRXFQMVN1N0ptbmFkRVBGamx1RnhNYm8wQkZRQ1ZGSlkyV0Y3YlFxejE5MXVueXYrUFhSNXMvMGdkdmZTQkpPbW5DU1VvZGxuclUyZ0FBaURUY25nMEFpR2l2dmZCUGxSU1c2TVRSSitxY0MyYUdseC84NGtqUWpJNDVjbzE1Ui80T1ZaWlh0cW50L1ovdWwxUTNzSmNuS2txZjcvcE0vbmY4TGE1N3RIMk15UmdqcVc2d3NZTGNBbGxyVlYxVkxmODdPZUhCd1NScDVOaVJrcVM4RFhuNjBQK2hyTFhhL081bTViMmYxMngvNDdQR2EvRFF3VHBjYzFqclZxK1R4QUJnQUFDMGhKNW1BRUJFZSs0UHorbTVQenduajhjVHZ2WFo0L0ZvMHJSSjRYVkdqUnNWZnIzMDF0L0lHS09IMXp6U2F0dHBJOU8wZS90dWZiVDVJMTEvNFhXeTFtcncwTUhoZ2NJYU90bys1aXlZcS95TitRcFVCUFRnYlVzYjFYcmJRN2NyWlVpS0pHbld4Yk8xYmRNMkhUNThXTXZ1ZUNnOFluZktzU2txL0xLdzBmNk1NZnJhTjZacnpaT3JWZlJWa2FKam91VTdmVXBidnpZQUFDSUdQYzBBZ0lpV05kMm41RUhKc3RZcVBqRmU0eWFQMDdVL3YwNGp4NDBNcnpNcE8xT3pMNTZ0cE9Ra2VUd2VEVG11K2ZQTExibnl4cXMwT24yMHZGNnZCZ3dlcUl1ditYZGxuSkxSNHJwSDIwZmFxRFRkZU85TnlwaWFvYmlFT0VuU29OUkJtajVydWdZUEhSeGU3K1NKSit1YU94WXJiV1NhdkY2dlVvNU4wU1ZMRmloamF0MCtZK05pRyszemErZCtMWHdiZU9acGs4TnRBd0NBSXhnZUV3RFFwL2w4UGl0Smo2eDkxTzFTZWlWcnJlNis5bTU5dnVzempSZ3pRcmNzdlRYODJjNFBkK3IrSDkwblNicjI1OWRwZk5iNFR1OXZ5YnpGa3FTY25Ceit4Z0FBOUF2ME5BTUEwRS9zMjdOUGI2NTlVNlZGcFpLa2tzSVNQYlhzS1gyKzZ6TkpDbytNZmFqNGtBSVZBYTMrNzc5SmtvYWRNRXpqSm85enAyZ0FBSG81bm1rR0FLQ2ZxQ2dyMXpPUFBhMW5IbnU2MFhQUGtwUXhOVU5uenZtNkpPbVd5MjRPUCsvc2lmTG9rc1VMbUpzWkFBQUhoR1lBQVBxSlFha3BHcHM1VG50MjdGYWdJcUQ0eEhnZFAySzRwczJZcHVtenBvZURjZktnWkpXVmx1bTR0T04wd1ZYZjBzbVRUbmE1Y2dBQWVpOUNNd0FBL1VUS3NTbTYvdTdyVzEzdm5yLzh1Z2VxQVFDZ2YrQ1paZ0FBQUFBQUhCQ2FBUUFBQUFCd1FHZ0dBQUFBQU1BQm9Sa0FBQUFBQUFlRVpnQUFBQUFBSEJDYUFRQUFBQUJ3UUdnR0FBQUFBTUFCb1JrQUFBQUFBQWVFWmdBQUFBQUFIQkNhQVFBQUFBQndRR2dHQUFBQUFNQUJvUmtBQUFBQUFBZUVaZ0FBQUFBQUhCQ2FBUUFBQUFCd1FHZ0dBQUFBQU1BQm9Sa0FBQUFBQUFlRVpnQUFBQUFBSEJDYUFRQUFBQUJ3UUdnR0FBQUFBTUFCb1JrQUFBQUFBQWVFWmdCQVgxY2hTWUdLU3JmcmlIaFZsVldobHdFMzZ3QUFvQ3NSbWdFQWZacTFObCtTOXUzWjUzWXBFZS9nbHdjbFNkYmFuUzZYQWdCQWx5RTBBd0Q2dXVXU3RPTHhGZnAwNTE0Rkt1ams3R2xWbFZYNmZQZm5ldmFKRmFGRks5MnNCd0NBcm1UY0xnQUFnRTZLenNyS2Vza1ljNDdiaFVDU3RLR3FxdXJNL1B6OGFyY0xBUUNnSzBTNVhRQUFBSjBVM0w5Ly8xK0hEUnRXWVl3NVZsS3lwR2kzaTRvd0FXdHRnYVJIcTZ1ci80UEFEQUFBQUFEb1VqNmZiMHBtWnViWmJ0Y0JBQUFhNDVsbUFBQjZBV3Z0ZkkvSHM5RHRPZ0FBUUdOZXR3c0FBQUNTcE1zbHhhcHV2QkhyY2kwQUFLQWVQYzBBQUxqTTUvTk5Nc2FNTk1ZY1Azbnk1Sys1WFE4QUFEaUMwQXdBZ1B2T0Q3M2dGbTBBQUhvWFFqTUFBTzY3TlBUQ1dqdkh6VUlBQUVCamhHWUFBRnprOC9uR1N4b2ZlbStNK2Jlc3JLeXBMcFlFQUFBYUlEUURBT0NpWURBNHQra3lZOHlsTGEwTEFBQjZIcUVaQUFBWHRSU1F1VVViQUlEZXc3aGRBQUFBa1dyS2xDa25XV3QzdFBTWk1XYlN4bzBiODNxNkpnQUEwQmc5elFBQXVLU2xXN01iZk1ZdDJnQUE5QUtFWmdBQVhHS01PZHIwVXZONnJCQUFBT0NJMjdNQkFIQkJlbnI2aWJHeHNidVB0azV0YmUzWXpaczNGL1JVVFFBQW9EbDZtZ0VBY0VGc2JPeDVyYTNqOFhpNFJSc0FBQUFBQUovUFozMCtuM1c3RGdBQTBCZzl6UUFBQUFBQU9DQTBBd0FBQUFEZ2dOQU1BQUFBQUlBRFFqTUFBQUFBQUE0SXpRQUFBQUFBT0NBMEF3QUFBQURnZ05BTUFBQUFBSUFEUWpNQUFBQUFBQTRJelFBQUFBQUFPQ0EwQXdBQUFBRGdnTkFNQUFBQUFJQURRak1BQUFBQUFBNEl6UUFBQUFBQU9DQTBBd0FBQUFEZ2dOQU1BQUFBQUlBRFFqTUFBQUFBQUE0SXpRQUFBQUFBT0NBMEF3QUFBQURnZ05BTUFBQUFBSUFEUWpNQUFBQUFBQTRJelFBQUFBQUFPQ0EwQXdBQUFBRGdnTkFNQUFBQUFJQURRak1BQUFBQUFBNEl6UUFBQUFBQU9DQTBBd0FBQUFEZ2dOQU1BQUFBQUlBRFFqTUFBQUFBQUE0SXpRQUFBQUFBT0NBMEF3QUFBQURnZ05BTUFBQUFBSUFEUWpNQUFBQUFBQTRJelFBQUFBQUFPQ0EwQXdBQUFBRGd3TGhkQUFBQVhjRHI4L2t1dDlaK1IxS21NU2JSN1lJaVRJVzFObC9TY3IvZi8wZEpOVzRYQkFCQVZ5RTBBd0Q2T3EvUDUxc2g2VnR1RndMSld2dWEzKzgvVHdSbkFFQS9RV2dHQVBScFBwL3ZLa25MaDUwd1RBdS92MUREUnd4WGZGS0MyMlZGbEVCRnBmYnQyYWNWajYvUTd1MjdaYTM5c2QvdnY4ZnR1Z0FBNkFvODB3d0E2TlBxYjhuV3d1OHYxT2owTVFSbUY4UWx4R3ZrdUZHNjlOcExKVW5HbUFVdWx3UUFRSmNoTkFNQStycE1TUm8rWXJqYmRVUzgxR0ZEUWkvSHVGa0hBQUJkaWRBTUFPalRRb04rMGNQc3ZyaUV1TkRMZURmckFBQ2dLeEdhQVFBQUFBQndRR2dHQUFBQUFNQUJvUmtBQUFBQUFBZUVaZ0FBQUFBQUhCQ2FBUUFBQUFCd1FHZ0dBQUFBQU1BQm9Sa0FBQUFBQUFlRVpnQUFBQUFBSEJDYUFRQUFBQUJ3UUdnR0FBQUFBTUFCb1JrQUFBQUFBQWVFWmdBQUFBQUFIQkNhQVFBQUFBQndRR2dHQUtDWCsrK2wvNldiTHJsUkgyL2Q0WFlwQUFCRUhFSXpBQUM5UURBWTFNNXRPN1hteWRYTlBzdDVPMGNWWlJYSy95RGZoY29BQUloc1hyY0xBQUFBMHFybHEvVGFDLytVSkoxLzJmeEduNTEzeVhuS2V5OVBwODZZNWtacEFBQkVORUl6QUFCdFlLMlZNYWJiMmc4R2c0NmZ6YnBvdG1aZE5MdmI5ZzBBQUp3Um1nRUFhR0xKdk1XU3BMUE9QMXZHU090ZlhhK1pGODdVM0lYekpFbWx4YVg2Ky8rOHFMejM4bFJhWEtyRXBFU045NDNYK1pmTlY4cXhLYzNhT1h2K0RGMTA5VVdTcEdlZmVGYnJWcjh1U1hwazdhT04xbXU2WGRQUFErMDBmRDkwK0xGNmRlV3JLaTB1MWRqTXNicmloaXVWbEp3VWJ1dUxUNy9RODh1ZlUwRnVnYUs4VVpvMlk1cUN3YURlWFB0bW8zMEFBSUNXRVpvQkFIQ3dhYjFmeFFlTEcvVXdseFNXNk40YmZxMmlyNG9rU2NZWWxSYVhhc1ByRzVTL01WKzNMdjF4bytEY0Z0NW9yNEsxd1hCdnN6ZTZiYitldDd5ZnAzV3JEOGdZSTJ1dDhqL0kxL1BMbjllaUh5eVNKQlYvVmFRSGJyNWZaYVZsNFZyWHJWNm5tTmlZZHRVSEFFQWtJelFEQU9DZ3RLaFVTKzc2bnRLbnBxdWlyRUtTdFBhcHRTcjZxa2llS0krK2UvdDNOZkhVU2RxK1pidCtkK2N5bFpXVWFjMlRxM1hGRFZlMmF6OFByVnJXcUFmNm9WWEwyclRkb1pKRHV2T3h1NVNRbEtCN3J2K1ZpZzhXYTJ1RHdjSmVldVlsbFpXV3lSaWpLMis4U2xPL1BsVUZ1UVY2NUdjUHQ2cytBQUFpR2FObkF3RGdZTUtVQ2NvNEpVUEdHQ1Vla3lpcHJuZFhrdEtuWkdqaXFaTWtTV015eGlqamxJbVNwQTl6UHV5eCtqS3pKMnRZMmpBbEQweldoQ25wa3VxQ2RFaG90TzF4azhmcGxMTk9rVEZHWXpQSHluZTZyOGRxQkFDZ3J5TTBBd0RnSUhYWWtHYkxRcUYwY0pOYnNBY01TcFlrbFplVmQzOWg5UktTRXNLdlkrTmlKZFVOV0JaU1hGZ3NTUm82ZkdpVDdSSjdvRG9BQVBvSFFqTUFBQTVhR2kwN05NaFdTVkZKbytXaFo1d0hwQXhvdG4wd1dCdGVWbDFWM2VwK0d3YmZ6Z2c5dTl5MDFzSXZEM1pKK3dBQVJBSkNNd0FBN1REQk4wR1NsUGRlbmo3YS9KRWtxU0MzUVBrYjYyNkZubFIveTdaMEpFRHYvUEFUV1d0VlUxMmpiWnUydGRodWRNeVJZVVoyNU85UVpYbGxwMnNkT1haa1hhMGI4dlNoLzBOWmE3WDUzYzNLcTcvRkhBQUF0STZCd0FBQWFJZDVsNTJ2clJ1M3FyUzRWTCs5L2NId3lOV1NOSGhvcXVZc21CdGVkK0tway9TL0w3Mmx2Ui92MGMrdStabHFxcW9WcUF5MDJPNm9jYVBDcjVmZStoc1pZL1R3bWtjNlZldXNpMmRyMjZadE9uejRzSmJkOFZDNDFwUmpVMVQ0WldHbjJnWUFJRkxRMHd3QVFEdWtERW5SelV0dlVmWTUyVW9lbUN6ak1ScVlPa2huempsVE56OXdzNUlHSEpraitZSXJMOURrcjJVcE9pWmFGV1hseXA2WnJleHpzbHRzZDFKMnBtWmZQRnRKeVVueWVEd2FjbHp6NTZuYjYrU0pKK3VhT3hZcmJXU2F2RjZ2VW81TjBTVkxGaWhqYW9ha0k4OUJBd0FBWjgwZjFnSUFvQS94K1h4V2toNVorNmpicGZRSjFscmRmZTNkK256WFp4b3hab1J1V1hwcmw3YS9aTjVpU1ZKT1RnNS9Zd0FBK2dWNm1nRUE2S2YyN2Rtbk45ZStxZEtpVWtsU1NXR0pubHIybEQ3Zjlaa2thZHFNYVc2V0J3QkFuOEF6elFBQTlGTVZaZVY2NXJHbjljeGpUOHZqOFNnWURJWS95NWlhb1RQbmZOM0Y2Z0FBNkJzSXpRQUE5Rk9EVWxNME5uT2M5dXpZclVCRlFQR0o4VHAreEhCTm16Rk4wMmROYjNGS0xRQUEwQmloR1FDQWZpcmwyQlJkZi9mMWJwY0JBRUNmeGpQTkFBQUFBQUE0SURRREFBQUFBT0NBMjdNQkFPaWpRdE03blQxL2hpNjYraUtYcXdFQW9IK2lweGtBZ0g0bUdBeHE1N2FkV3ZQa2FyZExBUUNnejZPbkdRQ0FmbWJWOGxWNjdZVi9TcExPdjJ5K3k5VUFBTkMzMGRNTUFFQW5XV3ZkTHFHUmh2TXhBd0NBenFHbkdRQ0FkZ2c5UjN6VytXZkxHR245cStzMTg4S1ptcnR3bmlTcHBMQkVML3o1QlcxNVAwOVZnU29kZCtMeG1yTmdqakt6TThOdFZBV3E5T0pUYStWZjcxZlJWMFdLall2VkNhTk8wSFcvdUY2ZUtFK0x6eW8vKzhTeldyZjZkVW5TSTJzZmJiVytwdStQdGcwQUFIQkdhQVlBb0FNMnJmZXIrR0N4akRIaFpXVWxaYnJ2eG50VmVLQlFrbVNNMGQ2UDkranhYenlteFhjdTBjUlRKMHFTL25UZmN1VnV5QTJ2RTZnSXFDQ3ZRTFcxdGZKRWRlNG1NRyswVjhIYVlMaTMyUnZOcjNvQUFEcUQzNlFBQUhSQWFWR3BsdHoxUGFWUFRWZEZXWVVrNmU5L2ZWR0ZCd28xWXN3SUxiNXJpZUxpWXZXN256NnNIVnUyNjVVVkw0ZEQ4OWFOV3lWSjZWUFQ5ZDNicjVFa2JkK3lYVkhlcUU3WDlkQ3FaWTE2cFI5YXRhelRiUUlBRU1rSXpRQUFkTUNFS1JPVWNVcUdKQ254bUVSSkN2Y2U3LzE0cjM1eTFlMlNwR0J0WFkvdjNwMTd3OXNPT1g2STl1M1pwMTBmN2RMYnI3eXRxV2RNMWZpczhUMVpQZ0FBYUNNR0FnTUFvQU5TaHcxcHRxeTRzRmhTM1VCY2gyc082M0RONGZCdDBqWFZOZUgxL3U4dDM5R0lNU05VZnFoY0t4NTdSaisrNGxZOS9lalQ0WUFOQUFCNkQzcWFBUURvZ0liUE1vZkVKOFNyL0ZDNXNtZWVwa1UvV09TNDdmRWpqdGN0UzIvVm5oMTc5UHJmWHRONzY5N1RXeSsrcWJTUmFUcDk5dWt5eHNoYXEyQ3dOcnhOZFZWMWgrcTAxclpZS3dBQWFCdDZtZ0VBNkNKak1zWklxaHNrckNDM1FOWmFWVmRWeS85T1RuaHdNRWw2N1lWL3FxU3dSQ2VPUGxIblhEQXp2UHpnRndjbFNRTlNCa2lTZG43NGlheTFxcW11MGJaTjI5cGNSM1RNa1d2aU8vSjNxTEs4c2xQL0xnQUFJaGs5elFBQWRKRTVDK1lxZjJPK0FoVUJQWGpiVW5rOG52RHQyYmM5ZEx0U2hxUklrcDc3dzNONjdnL1BOZnJjNC9GbzByUkprcVNKcDA3Uy83NzBsdlordkVjL3UrWm5xcW1xVnFBeTBPWTZSbzBiRlg2OTlOYmZ5QmlqaDljODBsWC9UQUFBSWdvOXpRQUFkSkcwVVdtNjhkNmJsREUxUTNFSmNaS2tRYW1ETkgzV2RBMGVPamk4WHRaMG41SUhKY3RhcS9qRWVJMmJQRTdYL3Z3NmpSdzNVcEowd1pVWGFQTFhzaFFkRTYyS3NuSmx6OHhXOWpuWmJhNWpVbmFtWmw4OFcwbkpTZko0UEJweVhQUG5yd0VBUU52d2tCTUFvRS96K1h4V2toNVorNmpicFVEU2tubUxKVWs1T1RuOGpRRUE2QmZvYVFZQUFBQUF3QUdoR1FBQUFBQUFCNFJtQUFBQUFBQWNFSm9CQUFBQUFIQkFhQVlBQUFBQXdBR2hHUUFBQUFBQUI0Um1BQUFBQUFBY0VKb0JBQUFBQUhCQWFBWUFBQUFBd0FHaEdRQUFBQUFBQjRSbUFBQUFBQUFjRUpvQkFBQUFBSEJBYUFZQUFBQUF3QUdoR1FBQUFBQUFCNFJtQUVCZlZ5RkpnWXBLdCt1SWVGV1ZWYUdYQVRmckFBQ2dLeEdhQVFCOW1yVTJYNUwyN2RubmRpa1I3K0NYQnlWSjF0ci8zNTRkMnpRTVJWRVlQazhvTFNYeUdsNkFoazFZQ2tGQkc4blFNd01EdUtHSWhFQ1JKd2g1TGpBVkU4VGlnZmkrOGxaL2UzUjNqVk1BWURWR013Qi8zWDJTRExkRDNuZHZPUjQ4T1g5YS9halp2Kzd6Y0RkOG54NWI5Z0RBbWtyckFBQTQwYWJ2KzZkU3lsWHJFSklrejdYV3kzRWM1OVloQUxDR3M5WUJBSENpejJtYXRsM1hIVW9wRjBuT2syeGFSLzB6eDJWWlhwTGN6UE44YlRBREFBQUFBQUFBQUFBQUFBQUFBQUFBQUFBQUFBQUFBQUFBQUFBQUFBQUFBQUFBQUFBQUFBQUFBQUFBQUFBQUFBQUFBQUFBQUFBQUFBQUFBQUFBQUFBQUFBQUFBQUFBQUFBQUFBQUFBQUFBQUFBQUFBQUFBQUFBQUFBQUFBQUFBQUFBQUFBQUFBQUFBQUFBQUFBQUFBQUFBQUFBQUFBQThNdDhBYW4zTit3RkhocW5BQUFBQUVsRlRrU3VRbUNDIiwKCSJUaGVtZSIgOiAiIiwKCSJUeXBlIiA6ICJmbG93IiwKCSJWZXJzaW9uIiA6ICIxOSIKfQo="/>
    </extobj>
    <extobj name="ECB019B1-382A-4266-B25C-5B523AA43C14-5">
      <extobjdata type="ECB019B1-382A-4266-B25C-5B523AA43C14" data="ewoJIkZpbGVJZCIgOiAiMTYwNTcyNzkwNzk3IiwKCSJHcm91cElkIiA6ICIzMDQ2NDA2NCIsCgkiSW1hZ2UiIDogImlWQk9SdzBLR2dvQUFBQU5TVWhFVWdBQUF4Y0FBQUZUQ0FZQUFBQkxkdkZ2QUFBQUNYQklXWE1BQUFzVEFBQUxFd0VBbXB3WUFBQWdBRWxFUVZSNG5PemRlWHlVNWIzLy85YzFNOWxEbGlFUWxoUUtnZ2paWU5pTHgxWkZSVURhV3ZXSVJkVHpiYXZnVDIxZDBHclZicDdUdW1IZGp0VnFQYTI3S0JaUVJGdW9QY0lSbEV3V0lpRWdJQ0JieUQ0SmsyWG0vdjBSTWhBU0pNQWtOMG5lejhmRGh6UDNYUGQ5ditjZU1qT2Z1YTdydmtG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9TMFkrd09JQ0p5R25GNVBKNnJMY3Y2RVpCdGpJbXpPNUIwZTdXV1pSVUNMM2k5M3VlQkJyc0RpWWljQ2hVWElpSk5YQjZQNXczZyszWUhrWjdKc3F4L2VMM2VpMUdCSVNKZG1Jb0xFUkhBNC9GY0I3emdUSEdSTk1OTlJOOUlITkVPdTJOSk54ZXNDOUpZMGtERisrVTA3cW5Ic3F5ZmU3M2UzOW1kUzBUa1pPbVRVMFFFT0RRVWlxUVpicUlHUmF1d2tFN2hpSElRbVJaRjhrdzNBTWFZMlRaSEVoRTVKZnIwRkJGcGtnMFEwVGZTN2h6U0F6bVRYYzAzaDl1WlEwVGtWS200RUJFQm1pZHZxOGRDN09DSUN2MjdpN0V6aDRqSXFkS25xSWlJaUlpSWhJV0tDeEVSRVJFUkNRc1ZGeUlpSWlJaUVoWXFMa1JFUkVSRUpDeFVYSWlJaUlpSVNGaW91QkFSRVJFUmtiQlFjU0VpSWlJaUltR2g0a0pFUkVSRVJNSkN4WVdJaUlpSWlJU0ZpZ3NSRVJFUkVRa0xGUmNpSWlJaUloSVdLaTVFUkVSRVJDUXNWRnlJaUlpSWlFaFlxTGdRRVJFUkVaR3djTmtkSUF4Y0hvL25hc3V5ZmdSa0cyUGk3QTRrMGtVMVdwYTF5eGl6dUxHeDhkSDgvUHhkZGdjU0VSR1JycVdyOTF5NFBCN1BHOEFMeHBodnFiQVFPU1V1WTh3M2daKzVYQzV2ZG5aMnVzMTVSRVJFcEl2cDBqMFhIby9uYXVEN3poUVhTVFBjUlBTTnhCSGQxZXNsRVhzRUc0TUVxd0xVZk9halptMTFpc1BoZUJFWWIzY3VFUkVSNlRxNmRIRmhXZGFQakRFa3pYQVROU2phN2pnaVhackQ1Y0RoZHBCNFFUTCt6UWNKbERXT3k4N09Qak12TDYvWTdteGRqUlcwT0xpaGxscXZqNFk5OVZnTmx0MlJKTndjNE96bEpIcDRESEdURTNBbGRlbVBVeEdSc09ucTc0YlpBQkY5SSszT0lkSjlHSWpvRzBHZ3JCRmpURGFnNHVJRVdFR0w4c1dsK0QrdnRUdUtkS1FnQkNxYmV2cHE4MnZvZlhWZklnZEUyWjFLSkJ3YzJkblpVeDBPeHkzR21DbEFvdDJCcEgwc3k2b0hOaHRqbm05b2FIaXhvS0NnM0k0Y1hicTRhSjVqb2FGUUl1SFYvRGRsakVtd09VcVg0eStxeGY5NUxYMzY5K0dITjg4aGJVZ2FzZkd4ZHNlU01HdHNiS1RpUUFWclBsekQrNjh2cDJKeEtYM245UWVIc1R1YXlLbHdqQmt6NWlsanpBMTJCNUVUWjR5SkJOS0JSMTB1MTIxWldWbVQ3RGc1UzVjdUxrUkVUamMxNjMwQXpMNXhObWRtbm1sekd1a29McGVMbEg0cHpMcDZGcHR5aTlpMmFSdDFPK3FJK3FhRzZFclhOWHIwNkl1Tk1UZkVKOFp6NWJ3ckdaNHhuRjVKK28ycHE2aXZxMmZ2cnIwcy9ldFNDai9iTU5EcGRENExUTy9zSFBySlgwUWtqQnAyMXdNdzZJeEJOaWVSenBMU3Z3OEFqU1VOTmljUk9UWEdtQnNCcnI3bGFqeG5qMVZoMGNWRVJrVXk2SXhCekw5L1BvbTlFekhHWEp5Wm1UbTBzM09vdUJBUkNTT3J2bW55ZG13dm5SbTdwNGlPYVpwckVhd1AycHhFNU5RWVk3NEZNR1RFRUx1anlDa3d4cEE2SUJVQXA5T1oyZG43VjNFaElpSWlJbkJvOG5aOFlpKzdjOGdwaW9tTEFjRGhjSFQ2aTZuaVFrUkVSRVJFd2tMRmhZaUlpSWlJaElXS0N4RVJFUkVSQ1FzVkZ5SWlJaUlpRWhZcUxrUkVSRVJFSkN4VVhJaUlpSWlJU0Zpb3VCQVJFUkVSa2JCUWNTRWlJaUlpSW1IaHNqdUFpSWlJaUVoWE1IL21QQURPblhVZWwvL2tjcHZUbko3VWN5RWlJaUlpSW1HaDRrSkVSRVJFUk1KQ3hZV0lpSFE0eTdMc2ppRFNZNHdlUGZweWo4Y3pGakIyWjdHRDNtL3NwVGtYSWlKQ3ZiK09GWXRXa1BOeERxWDdTakhHa0RZMGpUc2VYaEJxVTFWUnhYdXZ2RXZCdWdLcUtxcUlpNDlqcEdja2w4eVpoYnV2TzlTdWVVenlkeTQ1RjJOZ3pRZHJtSHJwVkdaY05ST0F5ckpLM25ueEhUWjhXa0NkdjQ3K2d3WXdmZlowc2lkbGQrNlRGdW1takRIWEErZDdQSjRkbG1XOUFpenhlcjNyZ0lETjBkcHQzNjU5dlAzQ1d4VG5GK04wT1psNDNrU0N3U0FmTGZzSWdLZVgvVGZ3OWU4M3plM3pQc25scTIxZjRUL294OTNIemRuVHptYnFwUmRnakdteGpYTm5uY2ZBSVFQNVlORUhsTzBySmFWL0NqT3Vtc25ZZnh2YlpzWi92ZnNSNzcrNWdwb3FIeVBIak9UcW44NGxybGRjUngrYTA1NktDeEdSSHM1LzBNK2pDeDVoMTdaZG9XWEdHTFlWYlF2ZHJ5eXI1TUZiZjAvNWdmTFE0MVVWVmF4ZHVaYkM5WVhjdGZEbkxRb01nTncxWGlwS0swSWY0QUMrU2g4UDNmWWdaU1Zsb2Uzcy9HSUhmL3p0TTh5N2J6NlpFekk3OHFtSzlEU0RqREYzQVhkNVBKNjl3S3VXWmIzajlYclhBSTAyWnp1bWlnUGxQTExnWVh4VlBxRHBmV0xWa2xWRVJrVWVjNTIyM205cWZiVzgrZXdib1cxWWxrWEpuaElXLzNreGxnVVhYblpoaTIza3I4MWoxWktWb2JaN2QrN2xoUWVmSnlZdWhsR2VVUzNhRnF6TFo5WGVBNkcyK1d2eldmem54Y3k1ZVU2NERrT1hwZUpDUktTSFcvN2E4bEJoTVgzMkRDNzR3UVc0WEM0S1BpMEl0Vm4yOGpMS0Q1VGpjRHE0L3A3cnlaeVF4ZVlObTNueXZpZndWZnBZK3RJU3JybjEyaGJiclNxdll2NzlONUkrTHAxYVh5MEE3NzM2TG1VbFpRd2VQcGg1OTg4bk9qcUtKMy81RkZzMmJHYkZHKytydUJEcE9QMkFueGxqZnVieGVFcUIxNDB4ZnlzdExmM1g5dTNiL1hhSE85THkxNWZqcS9KaGpPSGEyNjVqM0xmSFVaeGZ6Tk8vZXVxWTY3VDFmdU4wT3Jud3NndVpkUDVrVXROU3FhNnM1ZzkzUDhhZUhYdFl2ZUxqVnNWRitZRnlydi9GRFdSTnpHSmIwVFlldi9keDZ2MTFmUGpXaDYyS0MxK2xqM3Vmdm85ZWliMzQzYy8raTdMOVpXdzQ0ajJ6SjFOeElTTFN3M2xYNXdBd0xIMFlNMzg0TTdSODlPVFJvZHZOSDVycFl6UEluSkFGd1BDTTRXU016OFM3T29lTk9SdGJiWGZVMkZGa2pNOEFDQTBWeUYrYkQ4RE9MM2J5aSt2dUFTQVlDRFl0MjdvenJNK3JxL0o0UEJvd0xoMnROekRmc3F6NWJyZTcydTEydnhVSUJONnlPMVN6d3M4S0FUaHI5Rm1NLzg1NEFFWmtqOEJ6dG9lMUs5ZTJ1VTViN3pjeGNUSE1tdnRkdGhkdjUvOCtYTU9CZmFWWXdhWS9yOUw5cGEyMmtUVXhPelE4YytqSW9XUk55T1N6ZjMzR2ppMWZ0bXFiUFRtYi9vUDZBekJ5ekNoV3IvaVk2b3JxVTNuYTNZYUtDeEdSSHE1NXFOUEFJUU9QMmFhNnN1bERzL2RSUTU4U2t4TUFxUEhWdEZvbnBWK2ZWc3NxeWlvQUNBYURCSVBCRm84MTFEZWNRR29SQ1JNSGtPSjBPdnRZbHRWaVdKRmRtdDhuVWdlbXRsZ2VHMy9zK1F4dHZkOTh1ZmxMbnZ2UFp5a3JLY1BsY3BIU0x3Vy92dzQ0L0tQR2taSlRrbHZjajB0bzJsOTlYWDJydGtkbWFSNnVwWW5rVFhwZWNSRzBxUDZvaW9NYmEyaXNDRUJBL3hDa0d6SGdpSEVRbVJaRnIvT1RpRWlKc0R1UmRBRXhzVEg0cW56cy8yci9NZHZFSjhSVFZWNUZaWGxsaStYTmhVbWlPN0hWT20xOVNZbUpqYUdtdW9aSlV5Y3o5NmR6VHpGNTk1U1RrMlAvdHp2cDBzYU1HZk4zWTh6NVg5T2swcktzdjF1VzlmYisvZnZmMmIxN2R5MkF4K041b1pNaWZxM0lxRWo4dGY1Vzd6ZGxiZlEyTkd2ci9lYWxQL3lWc3BJeXpoaDFCamY5K2lZaW82TjQrWW1YV0wxaWRadmJhQjVPMVd6dnpuMEFKUFZPT3RHbjBLUDFyRlBSQmkwTy9HVS8xUjlYMGxqYXFNSkN1aDhMZ3JWQi9NVUhPZkQ4WHVwMzFkbWRTTHFBOUhIcEFCVGxGckh5Ynl0cHFHK2dzYUdSbkk5elFtMmF4eHNYckN0Z1U5NG1BSXJ6aXlsYzN6UjhJZXZRVUtuakdaNHhIR2lhZkZtY1g0eGxXZFRYMWVOZG5ST2E1QzBpSGFMVXNxelhnc0hnOSt2cTZ2cDZ2ZDdMY25Oelgya3VMRTRuUTBZTUFhQmdiUUVidlJ1eExJdThUL0phekFOcmo3Mjc5Z0xnaW5EaGNEclp2ZjBydkt1OXgyeWZ1OGJMMW8xYnNTeUxkZjljUjNGKzAzdmRLRS82U1Q2VG5xbEg5VnpVZk9xamZtY2R3ek9IYy9VdFY1T1FuUGkxWng0UTZXb0NnUUFIYXc2eS9sL3JlZjJaMXlqL1d5bXA4d2YwMERPZFMzdk5tdnRkaW5LTHFDeXJaTkZ6Yi9MV254WUJUVjM4emFkN25Ebm5FajVmL3psVkZWWDg0WjdIUW1kSUFlaWRtc0wwMlRQYXRhL3BzMmRRdUw0UWY2MmZ4KzVlaU1QaENBMlB1dnZ4ZTNEM2NSOW5DeUxTWHBabDdRTldHR05lemNuSitaQXVjaXJhaTY2WVJsRnVFWTJOalR4eDcrT2g5eHQzWHpkbCs5di9JMFRha0RTKzNQd2xtL0kyY2N1bE4yTlpGcjFUZTdmcW9XaG1XUllQMy9GUWkvZTMrSVI0THI3eTRyQThyNTZpUi9WYzFPWTNuZExzQi8vdkI2VDA2NlBDUXJvZHA5TkpmRUk4NTh3NGg0SGZIRWlnckpINnZhM0hpb29jS1RrbG1Uc2Z2WlBKVXllVGtKU0FNWWE0WG5HTW1lSUp0WEgzY2JOZzRaMU1PbjlTVXh1SElTa2xtWE9tbjhPQ1J4WVFueGpmcm4ybERVM2p0Z2R2SjJOY0J0R3gwYUg5VDdsb0NyMVRlM2ZJOHhQcGFTekxlanNRQ0p6bjlYb0hlTDNlYTNKeWN0Nm5peFFXQUdkbW5za045ODRqYlVnYUxwY0xkMTgzVjg2ZlRjYTRwZ25iVWRGUjdkck90YmRkeDdEMFliaGNMaEo3SjNIRkRmOGVtdlRkbHNrWFRPYmNXZWNTSFJ0TlpIUVVHZU16dU8zQjJ6VXM2Z1QxcUo2THhnTk5wM1JPSGRqUDVpUWlIY3NZUTBxL0ZMN2EvaFdCaWtib3IwSmF2bDVTU2pKWEgyY09oTHVQbTdrL3UrYTQyMnJ1N1RpV1FjTUdNZitYTjU1UVBoRnB2OXpjM0tmdHpuQ3FNaWRrdGpnMXRXVlpQSERUQXdEMCs4Ymg3M0ZmOTM2VG1wYktyYisvcmRYeWY3L2h5amJiT3h4T0x2L0o1Vnora3l1T3VjMjI5dGUwenVYSFhLZW42VkU5RjFaalV4ZFhWRXo3S2w2UnJpejB5MDZqNWhhSmlFalhzV2ZISGo1YTloRlY1VlZBMDBVOFgzN2laWFp2L3dxQWllZE50RE9lSEVlUDZya1FFUkVSa2ROYnJhK0cxNTk1amRlZmVhM0Z2Q3lBakhFWm5EUDkyemFtaytOUmNTRWlJaUlpcDQza0ZEY2pzczlpeDVZdjhkZjZpWW1MWWNEZ2dVdzhieUpUTHBweVdseUxRNDVOeFlXSWlJaUluRGJjZmQzYzhzQXRuYmEvNDgwVGt4UFRvK1pjaUlpSWlJaEl4MUZ4SVNJaUlpSWlZYUhpUWtSRVJFUkV3a0xGaFlpSWlJaUloSVdLaXk3b0x3di9oOXV2dkkwdlB0OWlkeFFSRVJFUmtSQVZGNmVwWURESTFxS3RMSDFwU2F2SGNqN09vZFpYUytGbmhUWWtrNDcyZGErOWlJaElSN0VzeXdkUTY2dTFPNHFjSXIrL3J2bG1wNytZS2k1T1U0dGZXTXpEdHovRTh0ZVd0M3JzNGlzdlp1aklvVXpRRlNxN3BhOTc3ZVgwWjF4TjUxLzNIL1RibkVRNlMzMTlBM0Q0dFJmcHFvd3hPUUM3dHUyeU80cWNvcko5cFFBRUFvRk5uYjF2RlJjbnliS3NEdDMra1ZlalBOcEZsMC9qOW9mdW9GOWF2dzdOSVBiNHV0ZGVUbi9PUGsyWEQ5cXpZNC9OU2FTemxPOHZBOENWSEdGekVwRlRFd3dHL3dqdzZsT3ZzR2Zubmc3L3JpUGg1ei9vNTgxbjM2QmtUd25BSjNsNWVaOTNkZ1pkUks4ZDVzK2NCOEIzTGprWFkyRE5CMnVZZXVsVVpsdzFFNENxaWlyZWUrVmRDdFlWVUZWUlJWeDhIQ005STdsa3ppemNmZDJ0dG5QdXJQTzQvQ2VYQS9EbXMyK3lhc2xLNFBCRlhKcmJIYjNlMFk4M2IrZkkrNmtEKy9MQm9nK29xcWhpUlBZSXJybjFXdUlUNGtQYjJyZHJIMisvOEJiRitjVTRYVTRtbmplUllERElSOHMrYXJHUDQ2bjMxN0ZpMFFweVBzNmhkRjhweGhqU2hxWnh4OE1MUW0xTzVyaDhZMmdhNzcveFB1VUh5aGs2Y2lqWDNIb3RaU1ZsTEhwdUVidTI3aVRSbmNqM3I3c1V6OW1lVnVzT0hES1FEeFo5UU5tK1VsTDZwekRqcXBtTS9iZXhMWEtmVEtiakhkUEtza3JlZWZFZE5ueGFRSjIvanY2REJqQjk5blN5SjJXZjhQYU85OXJMNlM5dVRDOHE5NVN4K0lXM3VlNk8veUNwZDVLdUp0dE5OVFkwa3ZkSkhwc0xOK09JZFJMMXpXaTdJNG1ja29hR2hrV1JrWkZ6OXUzYWQvRnY1djBhVjRTTHFPZ291Mk5KT3dVYUE2RmVjOHV5ZklGQTRNZEFwMWVJS2k1T1FPNGFMeFdsRlMyK0tGU1dWZkxncmIrbi9FQTVBTVlZcWlxcVdMdHlMWVhyQzdscjRjOWJmR2x0RDFlRWkyQWdHUG9GMnhYUnZwZHB3NmNGckZwU2dqRUd5N0lvL0t5UXQxOTRtN2svblF0QXhZRnlIbG53TUw0cVh5anJxaVdyaUl5S1BLRjgvb04rSGwzd1NJdHVVMk1NMjRxMmhlNmZ6SEVwV0pmUHFpVXJRL2szNVczaTJRZit5SjRkZTZpdnE4ZXlMRXIzbGZMaUkzOW1XUG93RXBJVFF1dm1yODFyc2U3ZW5YdDU0Y0huaVltTFlaUm4xRWxuT3Q0eDlWWDZlT2kyQnlrcktRdHRjK2NYTy9qamI1OWgzbjN6eVp5UWVVTGJPOW5YWGs0ZnNkbXgxT2I1MkZLNGhYdXV2WnVJcUFqaWVzWFpIVXZDTE5BWW9MclNCNVlGRGtpYW1ZeUpWQkVwWFZ0aFlXSDlzR0hEdnArUWtQQmo0S2VORFkxbk5EWTAyaDFMVG9CbFdUWEdtTmNEZ2NCdjgvUHp0eDEvamZEVE41Y1RVRlZleGZ6N2J5UjlYSHBvc3RPeWw1ZFJmcUFjaDlQQjlmZGNUK2FFTERadjJNeVQ5ejJCcjlMSDBwZVdjTTJ0MTU3UWZoNWYvRVNMSG8zSEZ6L1JydldxSzZ1NTc1bjdpWTJQNVhlMy9CY1ZwUlY4ZnNTazcrV3ZMOGRYNWNNWXc3VzNYY2U0YjQrak9MK1lwMy8xMUFubFcvN2E4bEJoTVgzMkRDNzR3UVc0WEM0S1BpMEl0VG1aNCtLcjhuSC9NNzhrT2pZNlZBUnNMOTdPZWQ4N24wdXZ1NVJsTHkvbC9UZmVwN0doa2VLQ1lzYWRNeTYwYnZtQmNxNy94UTFrVGN4aVc5RTJIci8zY2VyOWRYejQxb2VoNHVKa01oM3ZtTDczNnJ1VWxaUXhlUGhnNXQwL24ram9LSjc4NVZOczJiQ1pGVys4MzZxNE9ONzJUdmExbDlPSGNUbEl1VHFWcWxVVitEK3ZwYUc2Z1lxNkNydGpTUWN3VGtQRXdDZ1N2cE5FNUdEOXVpdmR3NVl0VytxQUo0RW5zN0t5NHVycjY3dFZsMXhzYk93QmdOcmEyaFM3czRSYmRIUjBJRGMzdHhvSTJKbER4Y1VKR0RWMkZCbmpNd0JDdjBSdU9QU0ZPbjFzQnBrVHNnQVluakdjalBHWmVGZm5zREZuWTZmbHk1NDBPalFQWTlUWWROWjhzSnJxeXVyUTQ4MW5senByOUZtTS84NTRBRVprajhCenRvZTFLOWUyZXovZTFUa0FERXNmeHN3Znpnd3RIejE1ZE9qMnlSeVhyQWxacEthbEhzby9pdFVyVmdOdzBXVVg0WEE2bUhEdVJONS80MzBBZkVjOEw0Q3NpZG1oWVVoRFJ3NGxhMEltbi8zck0zWnMrZktVTWgzdm1PYXZ6UWRnNXhjNytjVjE5d0FRRERUMU91emN1dk9FdHlmZGc0a3dKRjZZVE9LRnlWaDFRUUwrN2orUFp2L2p1d0hvZS9NQW01TjBEdU1BUjZ3VDQxUnZoWFJmK2ZuNU5VQ04zVG5DeWVOcEdsWmRWRlJVYW5PVWJrdkZ4UWxJNmRlbjFiTG1MNGE5anhwT2szaG95RTZOci9QK0ptUGpZME8zbThkSUhqa1pxNktzNmRmVDFJR3BSNjEzWWtNMm1vY1ZEUnd5OEpodFR1YTR4QjB4anlFeTZ2Q3ZnTDJTZWdFUUVYbDRzbVF3MkhJSVlYSks4bEhiYW5wTzlYWDFwNVNwdmNjMEdBeTJtb2pkY09nTU1pZXlQZWwrVEpRRFYxVFBPWGVHSzFFZkt5SWlQWmsrQlU1QVc1TXk0eFBpcVNxdm9ySzhzc1h5NWkvZ2llN0VGdXRibGtVd2VMaTM2c2d2djhkaVdWWllKb1JHUmtYaXIvVzN5bHEyLzhTSzk1allHSHhWUHZaL3RmK1liVTdrdUlURDBlZmszcnR6SHdCSnZaTTZORk5NYkF3MTFUVk1tam81Tkc4aW5NTDEyb3VJaUloMGhwN3pjMW9IYVI3UFg3Q3VnRTE1VGFjU0xzNHZwbkI5MHhDa3JFUERiK0R3bDlldEc3ZGhXUllOOVEwVTVSYTF1ZDJJeU1OMTM1YkNMUnlzT1hqS1dZZU1HTktVZFcwQkc3MGJzU3lMdkUveVdzeVZhSS8wY2VrQUZPVVdzZkp2SzJtb2I2Q3hvWkdjajNOQ2JVN2t1SVJEN2hvdld6ZHV4YklzMXYxekhjWDVtdzdsU08vUVRNTXpob2YyWDV4ZmpHVloxTmZWNDEyZEU1cmtmYUk2NHJVWEVSRVI2UXpxdVRoRk0rZGN3dWZyUDZlcW9vby8zUE5ZcUhjQ29IZHFDdE5uendpMXpaeVF4Zjh1L3hjN3Y5akJyMjc0RlExMTljZTgwTmJRczRhR2JpKzg2MUdNTVR5MTlPbFR5bnJSRmRNb3lpMmlzYkdSSis1OVBKVFYzZGROMmY3MmZ4R2VOZmU3Rk9VV1VWbFd5YUxuM3VTdFB5MENtbjVsYno1bDZva2NsM0N3TEl1SDczaW94WDdpRStLNStNcUxRMjA2SXRQMDJUTW9YRitJdjliUFkzY3Z4T0Z3aElaSDNmMzRQYmo3bk5pWndxQmpYbnNSRVJHUnpxQ2VpMVBrN3VObXdjSTdtWFQrSkJLU0VqQU9RMUpLTXVkTVA0Y0ZqeXdnUHZId1BJTHZYZnM5Um45ckRCR1JFZFQ2YXBnMGRSS1R6cC9VNW5hekptVXo3WXBweENmRTQzQTQ2Tk8vOVh5UEUzVm01cG5jY084ODBvYWs0WEs1Y1BkMWMrWDgyV1NNYTVxazN0NXpXU2VuSkhQbm8zY3llZXJrcHVkc0RIRzk0aGd6eFJOcWN5TEhKUndtWHpDWmMyZWRTM1JzTkpIUlVXU016K0MyQjI5dk1TeXFJektsRFUzanRnZHZKMk5jQnRHeFRTZlVTRTVKWnNwRlUraWQydnVrbmt0SHZQWWlJaUlpbmFGTEQrYjJlRHdXd0lCN0I3V3IvZTdmN0FCMFFiSWpXWmJGQXpjOXdPN3RYekY0K0dEdVhIaVgzWkZPU0ZzWEpwUW1Mejc4WjliOWN4M0ozK3ROVE9hSlRkcXZXRnBLYlc0TmxtWDl5T3YxUHQ5QkVVOHJKL3ArSWkwMXY3L3ErSjI4NW1PWWs1UFRwVCtiUlU1bnplLzEranZyT0JvVzFZUHMyYkdINHZ4aXhrd1pRMEp5QXBWbGxTeDlhU203dDM4RndNVHpKZ0p3eCt6Ymo3bU5oMTU5dUZPeWlvaUlpRWpYbytLaUI2bjExZkQ2TTYveCtqT3Z0WmdiQUpBeExvTnpwbjhiZ0h1ZnZzK3VpQ0lpSWlMU2hhbTQ2RUdTVTl5TXlENkxIVnUreEYvckp5WXVoZ0dEQnpMeHZJbE11V2hLNkpTbkNZZXUreUFpSWlJaWNpSlVYUFFnN3I1dWJubmdGcnRqaEpYbXo0aUlpSWljUG5TMktCRVJFUkVSQ1FzVkZ5SWlJaUlpRWhZcUxrUkVSRVJFSkN4VVhJaUlpSWlJU0Zpb3VCQVJFUkVSa2JEb1djWEZvV2ZiVUZkdmJ3NlJUdERRME5CMHc2bUxrSXFJaUVqbjZGSEZoU3U1NmN5N0pmc08ySnhFcE9PVjdTOER3Sm5ndERtSmlJaUk5QlE5NmpvWE1lbHhWUCtya3ZkZlg4N3NHNjhpT2lZNmRPRTRrZTRpRUFoUTVDM2l5ODFmNG9oekVqRWcwdTVJMGczVnJLK21lbFZscStWN0g5NFZ1aDAzdmhlOXZwM1ltYkZFUk1SbVBhcTRpSnZjaTlxQ0dqNzc2RE0rKytnem9tT2lpVStNdHp1V1NOZzAxRGRRV1Y0SkZ1QXdKTTVJeGpoVVFFdjRSUTZPSm5pd3ZOWHk0TUZnNkhiVW1kR2RHVWxFUkU0RFBhcTRjRVE2NlB2amZwUXZLYVZ1bXgvL3dhYi9STG9WaDhIVngwWGloY2xFRGRHWE8ra1lFU2tSdVBxNGFDeHBiUE54WjVLTHlQNVJuWnhLUkVUczFxT0tDd0FUNWNCOWVSOEFBalVCckxyZ2NkYVFVN1gvcVQwQTlMMnh2ODFKZWdDSHdkbkxpZEVrYnVrRU1SbHhiUTZOQW9nYXFzSldSS1FuNm5IRnhaR2NjVTZJMDJUWHp1SnlSOWdkUVVUQ0tIcDR6REdMaTVqTTJFNU9JeUlpcDRNZWRiWW9FUkVKbjRpK2tUaVRXdjlHNWVqbElPb2I2cmtRRWVtSlZGeUlpTWpKTVJDVDNycUhJbnBvREdoa25vaElqNlRpUWtSRVRscjBtVEd0bHNWa3hObVFSRVJFVGdjcUxrUkU1S1JGREl6RUVYLzRvOFFSNnlUeW16cExsSWhJVDZYaVFrUkVUcG94aHRnamVpb2l2eG1sYTZ1SWlQUmdLaTVFUk9TVVJCMHhOS3F0T1JnaUl0Sno5T2hUMFlxSXlLbUxUSXZDRWVQQUNqYWRubFpFUkhvdUZSY2lJbkpLak5NUVBUS0dZRzFRRjNBVUVlbmhWRnlJaUlTWlpWblViZlZUczY2YStwMzFXSFZCdXlOMU9NdXlBTmo5bXgwMkora2tEbkFtT29uSmlpUE8wd3RudkM3SUtpSUNLaTVFUk1MS3Npd3EzeXVuTnNkbmQ1Uk9aWXdKRlJnOVFoQUM1UUY4SDFWUjgwazFLZGYxSTZKUGhOMnBSRVJzcCtKQ1JDU002clljcERiSFIzeGlQRmZPdTVMaEdjUHBsWlJnZHl3SnM0YUdCa3AybC9EQm9oV3NXN1dPaXNXbHBQd29WV2ZLRXBFZVQyZUxFaEVKbzVwUG0zb3NycjdsYWp4bmoxVmgwVTFGUkVRd1lQQUFycjN0T3I1eHhqZG8yRmRQL2E0NnUyT0ppTmhPeFlXSVNCalY3Nm9IWU1pSUlUWW5rYzZTT2pBVmdNYjlqVFluRVJHeG40b0xFWkV3YXA2OEhaL1l5K1lrMGxsaTRwcE92eHVzQzlpY1JFVEVmaW91UkVSRVJFUWtMRlJjaUlpSWlJaElXS2k0RUJFUkVSR1JzRkJ4SVNJaUlpSWlZYUhpUWtSRVJFUkV3a0xGaFlpSWlJaUloSVdLQ3hFUkVSRVJDUXVYM1FGRVJNSnQ3Tml4dHdlRHdmZThYdS9uZG1jUkVSSDdqQmt6Wmk1d2ZSdkxWemZmdGl4cmNXNXU3c09kR3F3YlUzRWhJdDJPWlZrUEdXTWU4bmc4VzRDWGdzSGdlN201dVo4Qmx0M1pSRVNrODFpV3RkSGhjSHpyNk9YR21DT1gzZCtKa2JvOURZc1NrZTVzR1BCTGg4T3hic3lZTVR0SGp4NzkrNnlzckg4RG5IWUg2MHpCWUpDdFJWdFordEtTTHIwUEVaRVRsWnViKzZsbFdidU85YmhsV2Z1OVh1L2ZPek5UZDZlZUN4RTVIZ2ZnU0U5UGQ5VFYxUm0vMys5d3U5Mk91cm82UjN4OHZLTyt2dDdSME5EZ0NBYURKakl5MG1sWmxvbU1qSFFFQWdGSFJFU0VJeEFJT0lMQm9IRzVYTTVnTUdpQ3dhREQ1WEkxTDNlNFhLN20vNXRnTU9nSUJvTU95N0ljRG9mRFlWbVd3K2wwR3N1eUhNRmdNTFNzK2YrV1paa2o3emYvdjYwbllZd1phSXhaNEhBNEZuZzhuZ1BBRzVabEZRVUNnY1g1K2ZuSC9PRHBEaGEvc0poL3ZOUDAyWG5KbkZsZGRoOGlJaWZwSmVDdVl6eTJ2RE9EOUFRcUxrVGttSXd4Zi9KNFBIOXF2aDhWRlVWQ1FnSUFMcGNMeTdLSWlJZ2dJaUtpMWJyTmp6c2NEaHlPcHUvN1I5NTJPcDA0bmM3UWJjdXlNTWFFbGgyVkk3VGNHQlA2Zi9QdG81ZTNRd293LzlCMi85UGo4U3hxM245M0ZBd0dUNmo5eVJ5TEU5MkhpRWhuTWNiOGpXTVhGNjkzWnBhZVFNV0ZpQnlUWlZsQlkwemcwUCtEbG1VRkFldUkyMEZqVExDcDZlRTJSejF1QVVjdnQ0NXMyL3o0TVpaYmh6Sll6ZnM3NG5IcjZHMGMydC9sN1gyT3hoZ0gwS2VyRmhaMS9qcmVmWGtaM2pWZXlnK1VFeFVkeFRlR2ZvT2JmM3NMRHFlRCtUUG50V2pmZlAvcFpmL2Q0djUzTGprWFkyRE5CMnVZZXVsVVpsdzFrMkF3eUVmTFBpTHZrMXkrMnZZVi9vTiszSDNjbkQzdGJLWmVla0dvQURuZVBnQXF5eXA1NThWMzJQQnBBWFgrT3ZvUEdzRDAyZFBKbnBUZFl0MTl1L2J4OWd0dlVaeGZqTlBsWk9KNUUwTTVBSDc2bnovanNic1hBakR6aHpPWlBudEdhTjM3ZjN3ZkpYdEsrTmFGVTVoejg1eFRPN0FpMG0zazVDMXZQS2tBQUNBQVNVUkJWT1NzSFRObXpINWpUTjhqbDF1V1ZlNzFldCszSzFkM3BlSkNSTDdPVDNKeWNwNjNPOFNKOG5nOHg1dTRYV0ZaMWorQVJTVWxKWC9idFd2WHdYYXNjMXI2ODBNdmtMODJIMmpxdGZIWCtpa3VLQ1lRQ09Cd09uQkZ1QWdHZ3FHZUJWZEUyMi83dVd1OFZKUld0T2l4cVBYVjh1YXpiNFMyYlZrV0pYdEtXUHpueFZnV1hIalpoYUZ0ZnQwK2ZKVStIcnJ0UWNwS3lrTGIydm5GRHY3NDIyZVlkOTk4TWlka0FsQnhvSnhIRmp5TXI4b1hhcmRxeVNvaW95SkQyeHFlT1p3Ky9mdFFzcWVFL0xYNW9lSmk5NWU3S2RsVEFzQ2s4eWVkN09FVWtlN0pNc2E4RFB6c3FPWHZveE45aEoyS0N4SHBFU3pMMm0rTVdRRzhtWk9Uc3h4b3REdFRPSHkrdnVsc3Urbmowcm4rbmhzQTJMeGhNMDVYMHpDeXh4Yy93WnZQdnNtcUpTdEQ5OXRTVlY3Ri9QdHZKSDFjT3JXK1dxQnB1TnFGbDEzSXBQTW5rNXFXU25WbE5YKzQrekgyN05qRDZoVWZoNHFMNCszanZWZmZwYXlrak1IREJ6UHYvdmxFUjBmeDVDK2ZZc3VHemF4NDQvMVFjYkg4OWVYNHFud1lZN2oydHVzWTkrMXhGT2NYOC9Tdm5ncHR5eGpEbEl2TzVwMFhGN1B6aTUxVWxGYVExRHVKdlAvTEF5Q2xYd3BuakRyajFBK3NpSFFyZ1VEZ2JhZlQyYUs0TU1hOGFsZWU3a3huaXhLUmJzdXlyRjJXWmYzSnNxeXBYcSszZjA1T3p0eWNuSnlsZEpQQ0FxRFBnRDRBYk4rMG5ZOVhmSXkvMXMvSU1TTkRjMXZhYTlUWVVXU016OEFZUTF5dk9BQmk0bUtZTmZlNzFOYlU4bjhmcnVHZlMvK0pGV3o2a2E5MGYybTd0OTNjczdMemk1Mzg0cnA3dUgzMjdXejkvSXVtWlZ0M2h0b1ZmbFlJd0ZtanoyTDhkOFpqakdGRTlnZzhaM3RhYkcvUzFFazRYVTN6ZEFyV05XMDc3NU5jQUNhZU42bmJ6cDBSa1pPWGw1ZjNmOENSYjF5Vk9UazU3OW1WcHp0VHo0V0lkRHVXWlQwUkNBUmV6cy9QWDJ0M2xvNzIvKzc4RVg5OTdDOTh1ZmxMM25qbWRkNzYweUttWEhRMlYvemtDaHpPOWhjWUtmMzZ0RnIyNWVZdmVlNC9uNldzcEF5WHkwVkt2eFQ4L2pvQWdvSDJUK0N1S0t0b1dpY1liRFh4dTZHK29WVzcxSUdwTGRyRXhzZTF1SitRbEVEV3hDeThxNzNrcjgwbmMzd21PN2Jzd0JqRHhQTW10anVYaVBRb0FjdXlYakhHM0hUby9nb2dZR2VnN2tyRmhZaDBPMTZ2OTJhN00zU1dBWU1IY09mQ3U5aXhaUWNyLy9ZUDFxMWF4Ny9lL1lpMElXbWNQZTNzVnUyUGRTYW90cGE5OUllL1VsWlN4aG1qenVDbVg5OUVaSFFVTHoveEVxdFhyRzdWOXV2MkVSTWJRMDExRFpPbVRtYnVUK2NlYzczSXFFajh0WDRxeXl0YkxDOXJvNWRreWtWbjQxM3RaVlBlSmo3NzEyY0FuREhxREZMNnBYeHROaEhwdVFLQndEc3VsK3NtQU11eTNyUTdUM2VsWVZFaUlsM1lQOTc1TzVWbGxRd2FOb2p6dnpjMXRMeDAzK0V2NUJHUmgzOUgybEs0aFlNMUI5dTE3YjI3OWdKTkU3UWRUaWU3dDMrRmQ3VzN6YlpmdDQvaEdjT0Jwa25qeGZuRldKWkZmVjA5M3RVNW9VbmVBRU5HREFHZ1lHMEJHNzBic1N5THZFL3lLUGkwb05YK1JvNFpTZS9VM2pRMk5MSnF5U3BBRTdsRjVPdmw1K2YvTDFCcFdaYXZ2cjVlVi96c0lPcTVFQkhwd3Q3NjAxdTg5YWUzY0RnY29TRkhEb2VEcklsWm9UWkR6eG9hdXIzd3JrY3h4dkRVMHFlUHUrMjBJV2w4dWZsTE51VnQ0cFpMYjhheUxIcW45ZzVOK0Q3UzErMWordXdaRks0dnhGL3I1N0c3RjdiSWV2Zmo5K0R1NHdiZ29pdW1VWlJiUkdOakkwL2MrM2pvREZYdXZtN0s5cGUxMko4eGhtOWRNSVdsTHkyaC9FQTVFWkVSZU00ZTI5N0RKaUk5VTRObFdhOEFxWVdGaGZWMmgrbXUxSE1oWVZkYjRLUGsrYjJoLzVvZHVheG1iYldOQ1VXNmp6RlRQQ1FrSjJCWkZqRnhNWncxK2l4dStzM05ERGxyU0toTjFxUnNwbDB4amZpRWVCd09CMzM2dDU1ZjBaWnJiN3VPWWVuRGNMbGNKUFpPNG9vYi9wMk04Umx0dHYyNmZhUU5UZU8yQjI4blkxd0cwYkhSQUNTbkpEUGxvaW4wVHUwZGFuZG01cG5jY084ODBvYWs0WEs1Y1BkMWMrWDgyV1NNYTlwblZIUlVpMzErNjhKdmhZWmZaVThlSGRxMmlNalhlQnZRa0tnT3BKNExDYnVJdnBFMDdHNzlnOENSeTF4VGt6b3pra2kzOWVPZi83aGQ3V2JOL1M2ejVuNjMxZklqTDNSM3ROUzBWRzc5L1cydGx2LzdEVmVlMEQ0QUJnMGJ4UHhmM25qY25Ka1RNa09ucG9XbStSc1AzUFFBQVAyKzBhOUYyOUo5cFRSZFd4RW1UNTE4M0cyTFNMczRzck96cHpvY2psdU1NVk9BUkxzRGhadGxXWGc4bm01M0dsckxzdXFCemNhWTV4c2FHbDRzS0Nnb3R5T0hlaTRrN0NKU0kzRW1PWS81dUxPWGs2akIrb1ZSUkZyYXMyTVBIeTM3aUtyeUtxRHBxdDR2UC9FeXU3ZC9CUkE2RTFSMVJUWCtXajlML3ZJM29Lbm9PR3YwV2ZhRUZ1bGVIR1BHakhuSzZYU3VNTVpNcHhzV0Z0RDJDU3k2QTJOTXBERW1IWGpVNVhJVlpHVmxwZG1SUXowWDBpRmlNdUx3ZlZ6VjVtTlJaOFIwY2hvUjZRcHFmVFc4L3N4cnZQN01heTNtWlFCa2pNdmduT25mQnVET09RdEM4ekVjVGdkWHpwdmRiYjhzaUhTbTBhTkhYMnlNdVNFK01aNHI1MTNKOEl6aDlFcEtzRHVXdEZOOVhUMTdkKzFsNlYrWFV2alpob0ZPcC9OWllIcG41MURQaFhTSTZCSEhMaUJpMG1NN01ZbUlkQlhKS1c1R1pKOUZURnhNYUE3SkdhT0djZFgvOTBQbTNUOC9kTjJPaE9RRWpNTXdZUEFBYnJoM0htZG1uV2x6Y3BIdXdSaHpJOERWdDF5TjUreXhLaXk2bU1pb1NBYWRNWWo1OTg4bnNYY2l4cGlMTXpNemh4NS96ZkJTejRWMGlNaitVVGg2T1FoV3Q3eGdsb2x4RURrazZoaHJpVWhQNXU3cjVwWUhiamx1dTkvOTlmZWRrRWFrNXpIR2ZBc09ueFphdWlaakRLa0RVcWtzcmNUcGRHWUNXenR6LytxNWtJNWhJRFlqdnRYaXFET2lOWHhCUkVUazlKUUlFSi9ZeSs0Y2NvcGk0cHBHa0RnY2prNS9NVlZjU0llSkd0RjYwblpzaG9aRWlZaUlpSFJYS2k2a3cwUU9qTUxFSFA0blpxSU5VVU0xbVZ0RVJFU2t1MUp4SVIzR09BeXhHWEdoKzFGRG96Rk9EWWtTRVJFUjZhNVVYRWlIT3ZLc1VUR2o0cjZtcFlpSWlJaDBkU291cEVORkRvckVSQnRNcENINlRBMkprdTdQUkRUMXp0WDZhbTFPSXAzRmY3QU9BRWVrUGxKRlJQUk9LQjNLT0IzRWpJclZrQ2pwTVNJR1JBS3dhOXN1bTVOSVp5bmJYd3FBczdmTzdpNGlvdUpDT2x6MFdiRkVqOVJab3FSbmlCM1RkQXJtVjU5NmhUMDc5MkJabHMySnBLTTAxRGV3L1BYbGJOMjRGV2VpazZqQnJjK1FKeUxTMCtobmxrNWdCWUxVNXRaUTY2Mmg4VUFEVmtQUCs3SmhXUllWaTB2dGp0RjVuT0J5UnhDVEdVdjgrQVJNcEhwdGVvcVlVYkVjTEtoaDN4ZjcrTTI4WCtPS2NCRVZyUXRIZGplQllCQi96VUVBTEFQdTcvWlc3NnlJQ0NvdU9wd1ZDRkw2U2duMTIrdnNqbUtySG5maHZBQTBsalJRdmJLU2d3VTFwRnpYRDBlVU9ncDdBdU0wdUsvb1E2M1hoMjl0TlkzbGpUUTJOTm9kU3pxQ0U2TFBqS1hYT1lsRTlJMndPNDJJeUdsQnhVVUg4MzFTVGYzMk9nWVBIOHdWMTE5Qi8wSDlpWTdWeE9idXJ0NWZ4LzQ5SlN6NXk5L1k4T2tHcWo0b0orbVMzbmJIa2s1aVhJYTQ4YjJJRzk4THE5NGkyQmkwTzVLRW1YRTBuYWpDT0hyWUR5Y2lJc2VoNHFLREhkelFkTWFZSDk3MFE5S0dmc1BtTk5KWklxT2pTQnVTeHRXM3pPWE9PUXZ3Ri92dGppUTJNWkVHWjZUVDdoZ2lJaUtkUXVNME9saWdyR2s0UkovK2ZXeE9JbmFJVDR3bktqcUtZRzJBb0YrL1hvdUlTTWNiUFhyMDVSNlBaeXlncmpYcGRPcTU2R0JXWTlQazdhZ1luVVdrSnpMR0VKY1FSNTIvam1CZEVFZTA2bmtSRWVsWXhwanJnZk05SHM4T3k3SmVBWlo0dmQ1MVFNRE9YUFgrT2xZc1drSE94em1VN2l2RkdFUGEwRFR1ZUhoQnFFMVZSUlh2dmZJdUJlc0txS3FvSWk0K2pwR2VrVnd5WnhidXZ1NVF1L2t6NXdGdzdxenorTWJRTk41LzQzM0tENVF6ZE9SUXJybjFXc3BLeWxqMDNDSjJiZDFKb2p1UjcxOTNLWjZ6UGFlODdzbG1UQjNZbHc4V2ZVQlZSUlVqc2tkd3phM1hFcDhRMzNFSDIwWXFMa1JFUkVTNnAwSEdtTHVBdXp3ZXoxN2dWY3V5M3ZGNnZXdUFUajNUaFArZ24wY1hQTkxpR2tER0dMWVZiUXZkcnl5cjVNRmJmMC81Z2ZMUTQxVVZWYXhkdVpiQzlZWGN0ZkRuTGI2OEF4U3N5MmZWa3BVWVk3QXNpMDE1bTNqMmdUK3laOGNlNnV2cXNTeUwwbjJsdlBqSW54bVdQb3lFNUlSVFd2ZGtNbTc0dElCVlMwcEMreW44ckpDM1gzaWJ1VCtkRy9iamZEclF6NmdpSWlJaTNWOC80R2ZHbUk4OEhzOWVqOGZ6MU5peFl5Lzg1amUvMlNsREs1YS90anhVV0V5ZlBZT0ZpeDdqOGNWUDhKTjdyZysxV2ZieU1zb1BsT053T3BoMzN6eWVXdm8wUC92ZHJVUkVSdUNyOUxIMHBTV3R0dXVyOG5IL003L2tQLy9udjBoT1NRWmdlL0YycGt3N215ZmVlWkpwVjB3RG9MR2hrZUtDNGxOZTkyUXlWbGRXYzk4ejkvTmZmLzBkU2IyVEFQajhzOEpUT3A2bk0vVmNpSWlJbkVZOEhrL1B1eGlTZExiZXdIekxzdWE3M2U1cXQ5djlWaUFRZUtzamQraGRuUVBBc1BSaHpQemh6TkR5MFpOSGgyNXYrTFFBZ1BTeEdXUk95QUpnZU1ad01zWm40bDJkdzhhY2phMjJtelVoaTlTMFZBQkdqUjNGNmhXckFiam9zb3R3T0IxTU9IY2k3Ny94UGdDK3l1cFRYdmRrTW1aUEdrMi90SDZIOXBQT21nOVdVMzFVbHU1RVBSY2lJaUlpUFpjRFNIRTZuWDBzcStQcTJ1WmhSQU9IRER4bW0rWXYzTDJQR2xhVWVHZ29VNDJ2cHRVNmNVZk1XNGlNT256QjBsNUp2UUNJaUR4OERacGdzT1h6TzVsMVR5WmpiSHhzNkhielJWVTc4bGpiVFQwWElpSWlwNUdjbkJ5ZDRVZE95Wmd4WS81dWpEbi9hNXBVV3BiMWQ4dXkzdDYvZi84N3UzZnZyZ1h3ZUR3dmRGU21tTmdZZkZVKzluKzEvNWh0NGhQaXFTcXZvcks4c3NYeTVzSWswWjNZVWZIYXJTdGt0SnQ2TGtSRVJFUzZ2MUxMc2w0TEJvUGZyNnVyNit2MWVpL0x6YzE5cGJtdzZHanA0OUlCS01vdFl1WGZWdEpRMzBCalF5TTVIK2VFMm96eWpBS2dZRjBCbS9JMkFWQ2NYMHpoK3FiNUNWbUhoaUhacVN0a3RKdDZMa1JFUkVTNkljdXk5Z0VyakRHdjV1VGtmSWlOcDZLZE5mZTdGT1VXVVZsV3lhTG4zdVN0UHkxcXpzalR5LzRiZ0psekx1SHo5WjlUVlZIRkgrNTVMSFIySllEZXFTbE1uejNEcnZnaFhTR2ozVlJjaUszK3N2Qi95Ritiejd6NzVuSEdxR0YyeHhFUkVlbnlMTXQ2T3hnTVBwQ1hsL2NSY0ZwY3dUVTVKWms3SDcyVHBTOHRwZkN6UW54VlBtTGpZeG1lZVdhb2pidVBtd1VMNzJUWlMwdjVmUDNuK0twOUpDWW5rVFVoa3hsWHpTUSswZjdyUW5TRmpIYnIwdU02bTgrb01lRGVRWFpIT2FiZHY5a0JFS3JLZTZKZ01NajI0dTBVZnJhQlMrYk1hdkhZVDM5d0MvVjE5VXk3WWhxejVuN1hwb1FkNnhmL2NROWwrOHZvZS9NQVhJbGRvNTZ2V0ZwS2JXNE5sbVg5eU92MVBtOTNuczdRRmQ1UHBIdHIvcnpRbkF1eFMvUDdZRS8renRKZC9QRzN6NUQzU1I3QTFUazVPUzkxNXI2N3hqY2Q2ZElXdjdDWWY3enpkNEJXeGNYRlYxNU13Ym9DSnB3MzBZNW9JaUlpSWhKR0tpNEV5N0l3cHVOK0tBc0dqOTBqZTlIbDA3am84bWtkdG04UkVSRVI2VHdxTG5xWStUUG5BZkNkUzg3RkdGanp3UnFtWGpxVkdWYzFYZENtcXFLSzkxNTVsNEoxQlZSVlZCRVhIOGRJejBndW1UT3J4ZVhzbTdkejdxenp1UHdubHdQdzVyTnZzbXJKU3VCd2wycHp1NlBYTy9yeDV1MGNlVDkxWUY4K1dQUUJWUlZWak1nZXdUVzNYa3Y4RWVlazNyZHJIMisvOEJiRitjVTRYVTRtbmplUllERElSOHMrYXJFUEVSRVJFZWtjS2k1NnFOdzFYaXBLSzFyMFdGU1dWZkxncmI4UG5hdlpHRU5WUlJWclY2NmxjSDBoZHkzOGVZc0NvejFjRVM2Q2dXQ285OElWMGI1L2NocytMV0RWa3BMUVdSZ0tQeXZrN1JmZVp1NVA1d0pRY2FDY1J4WThqSy9LRjhxNmFza3FJcU1pVHlpZmlJaUlpSVNQaW9zZXFxcThpdm4zMzBqNnVIUnFmVTJudUY3MjhqTEtENVRqY0RxNC9wN3J5WnlReGVZTm0zbnl2aWZ3VmZwWSt0SVNycm4xMmhQYXorT0xuMmpSby9INDRpZmF0VjUxWlRYM1BYTS9zZkd4L082Vy82S2l0SUxQUHlzTVBiNzg5ZVg0cW53WVk3ajJ0dXNZOSsxeEZPY1g4L1N2bmpxaGZDSWlJaUlTUHJxSVhnODFhdXdvTXNabllJd2hybGNjME5SYkFKQStOb1BNUXhlQkdaNHhuSXp4bVFCc3pObllhZm15SjQybVgxby9FcElTR0RXMjZjSTcxWlhWb2NjTER4VWFaNDAraS9IZkdZOHhoaEhaSS9DYzdlbTBqQ0lpSWlMU2tvcUxIaXFsWDU5V3k1cS92UGMrYXVoVFluSUNBRFcrbW80UGRraHNmR3pvZGxSMEZFRG9JalVBRldVVkFLUU9URDFxdmJoT1NDY2lJaUlpYlZGeDBVTzFkWGFvNXNuU2xlV1ZMWlkzejhGSWRDZTJXajhZUEh5eHovcTYrdVB1OThnQzRWUTB6NjA0T212Wi90S3diRjlFUkVSRVRweUtDd2taNVJrRlFNRzZBamJsYlFLZ09MK1l3dlZOUTVDeURnMlZnc09GeHRhTjI3QXNpNGI2Qm9weWk5cmNia1RrNGFrOVd3cTNjTERtNENsbkhUSmlTRlBXdFFWczlHN0VzaXp5UHNtajRORFFMaEVSRVJIcGZKclFMU0V6NTF6QzUrcy9wNnFpaWovYzgxam9URTBBdlZOVG1ENTdScWh0NW9Rcy9uZjV2OWo1eFE1K2RjT3ZhS2lyeDMvUTMrWjJoNTQxTkhSNzRWMlBZb3pocWFWUG4xTFdpNjZZUmxGdUVZMk5qVHh4NytPaHJPNitic3IybDUzU3RrVkVSSG9peTdKOHhwajRXbDl0aStISjB2WDQvWFhOTjJzN2U5L3F1WkFRZHg4M0N4YmV5YVR6SjVHUWxJQnhHSkpTa2psbitqa3NlR1FCOFltSHJ6SHh2V3UveCtodmpTRWlNb0phWHcyVHBrNWkwdm1UMnR4dTFxUnNwbDB4amZpRWVCd09CMzM2dDU3dmNhTE96RHlURys2ZFI5cVFORnd1Ris2K2JxNmNQNXVNY1JuQTRYa2FJaUlpMGo3R21CeUFYZHQyMlIxRlRsSFp2cVpoNG9GQVlGTm43N3ZqTHN2Y0NUd2Vqd1V3NE41QmRrYzVwdDIvMlFIb2dtNmR3YklzSHJqcEFYWnYvNHJCd3dkejU4Szc3STRFd0MvKzR4N0s5cGZSOStZQnVCSzdSbWRoeGRKU2FuTnJzQ3pyUjE2djkzbTc4M1NHcnZCK0l0MWI4K2RGVGs1T2wvNXNscTVyOU9qUlZ6a2NqcGRUMDFMNXlUM1gweSt0WDV0ek5PWDA1VC9vWitsZmw3QnF5U3FBVDNKeWNyNEZoR2ZDYXp0MWpXODZJa2ZaczJNUHhmbkZqSmt5aG9Ua0JDckxLbG42MGxKMmIvOEtnSW5uVGJRNW9ZaUlTTmZTME5Dd0tESXljczYrWGZzdS9zMjhYK09LY0dra1FCY1NhQXlFaHFoYmx1VUxCQUkvcHBNTEMxQnhJVjFVcmErRzE1OTVqZGVmZVEySHd4RzZBamhBeHJnTXpwbitiUnZUaVlpSWREMkZoWVgxdzRZTiszNUNRc0tQZ1o4Mk5qU2UwZGpRYUhlc3NMTXNxOXYyeUZpV1ZXT01lVDBRQ1B3MlB6OS9teDBaVkZ4SWw1U2M0bVpFOWxuczJQSWwvbG8vTVhFeERCZzhrSW5uVFdUS1JWTzY3WnVHaUloSVI5cXlaVXNkOENUd1pGWldWbHg5ZlgyMDNabkNLVG82K2xhZy84R0RCKyt3TzB1NFJVZEhCM0p6YzZ1QndIRWJkeUFWRjlJbHVmdTZ1ZVdCVyt5T0lTSWkwbTNsNStmWEFKMTNCZDFPNFBGNGZnQkVGeFVWNmNKWUhVUm5peElSRVJHUmJpOHJLMnNFTUFJWTdQRjR4dHFkcDd0U2NTRWlJaUlpM1o3VDZaeHh4TjBmMmhha205T3dLQkdSTUdnc2I2VDZmeXVwMjN5UVlHM3crQ3RJdDJJWmlPampJdjViQ1VTZkZZc2pRci9kaVp4dWpERkhGaFRUZ1Z2dHl0S2Q2ZDFQUk9RVStkWlVzZi9KM1J6TXExRmgwVU1aQ3hyM04xTHhUaG43SHZ1S3hvcnVkNFlka2E0c016TnpLT0E1WXRHSTdPenNkTHZ5ZEdmcXVlaG9UZ01CaXpwL25jNFYzUU5abGtXdHJ4WUFSNlJxK2U2b2JydWZxbjlVNEhRNXVmUS9MbVgwNU5FazkzSGJIVXM2V1VOOUExOXQzOFdpNXhheGRlTld5dDhzb2MrUCs5c2RTMFFPY1RxZDA5cFlkaFZ3ancxeHVqVjkyK2xncm1RbkFLWDdkRktDbnFqV1Y0dS8xbytKZHVDSTBaOWJkMVR6YVRVQWMyNmV3N216emxOaDBVTkZSRWJ3elRPSGNQdERkOUIvVUg4YTlqWlEvMVdkM2JGRTVCQ0h3ekg3NkdXV1pjMW9xNjJjR24zYjZXQXhJK01BV1BUY20remVzWnM2dno1c2VvS0crZ2IyNzk3UFczOWFCRUQwR2QzcU5PRnloTHJ0VFgvVEk3SkcySnhFVGhkOSt2Y0JvTEZFUTZORVRnZGp4b3daQUp4OTlISmpUSFpXVnRZUUd5SjFheG9XMWNIaS95MEIvOWFERk9VVzhkdjV2MmxhcU91N2RYL1c0WnZPSkJlSkYrdlg3TzdLOGpmTnNVaEtTYlk1aVp3dVl1SmlBQWpXMjNvZEt4RTVKQmdNWHVSME90dDh6T1Z5WFFVODBMbUp1amNWRngzTU9BMHAxNlJTL2E5S0RtNnNKVkRSYVBOMUU2VXpXQVpjaVM2aWhrZVRlRzRTSmtxZGhDSWlJblpvYTBqVUVTNUJ4VVZZcWJqb0JNWnBTRGczaVlSems0Q21TYjdTdlJtajdpa1JFUkc3cGFlbnU0MHhGM3hOazRrWkdSbXBHelpzMk5kcG9ibzVGUmMyMEJkUEVSRVJrWTRYRlJWMThmSGFSRVJFekFFZTZZUTRQWUtLQ3hFUkVSSHBsbkp5Y2w0R1htNis3L0Y0ckVQTDlVdHZCOUZBY0JFUkVSRVJDUXNWRnlJaUlpSWlFaFlxTGtSRVJFUkVKQ3hVWElpSWlJaUlTRmlvdUJBUnNVRXdHR1JyMFZhV3ZyVEU3aWpkZ282bmlNanBRV2VMRWhHeHdlSVhGdk9QZC80T3dDVnpadG1jcHV2VDhSUVJPVDJvNTBKRXhBYkJZTkR1Q0oydUl5OGcycEhIVXhjK0ZSRnBQL1ZjaUloMHN2a3o1N1Y1LytsbC94MWFWbFZSeFh1dnZFdkJ1Z0txS3FxSWk0OWpwR2NrbDh5WmhidXZ1OVc2NTg0Nmo0RkRCdkxCb2c4bzIxZEtTdjhVWmx3MWs3SC9OcmJGdnRxNzNlT3A5OWV4WXRFS2NqN09vWFJmS2NZWTBvYW1jY2ZEQzFyaytzNGw1MklNclBsZ0RWTXZuY3FNcTJZQ1VGbFd5VHN2dnNPR1R3dW84OWZSZjlBQXBzK2VUdmFrN05BK2dzRWdIeTM3aUx4UGN2bHEyMWY0RC9weDkzRno5clN6bVhycEJhRUxrbmJFOFR4V2JoRVIrWG9xTGtSRU9wa3J3a1V3RUF6OTJ1NkthUGxXWEZsV3lZTzMvcDd5QStVQUdHT29xcWhpN2NxMUZLNHY1SzZGUDI5VkNPU3Z6V1BWa3BVWVk3QXNpNzA3OS9MQ2c4OFRFeGZES00rb2s5NXVXL3dIL1R5NjRCRjJiZHNWV21hTVlWdlJ0bFp0YzlkNHFTaXRDQlVDQUw1S0h3L2Q5aUJsSldXaGRYZCtzWU0vL3ZZWjV0MDNuOHdKbVFEVSttcDU4OWszUW0wc3k2SmtUd21MLzd3WXk0SUxMN3V3dzQ1blc3bEZST1Q0VkZ5SWlIU3l4eGMvd1p2UHZzbXFKU3REOTQrMDdPVmxsQjhveCtGMGNQMDkxNU01SVl2Tkd6Yno1SDFQNEt2MHNmU2xKVnh6NjdVdDFpay9VTTcxdjdpQnJJbFpiQ3ZheHVQM1BrNjl2NDRQMy9vd1ZGeWN6SGJic3Z5MTVhSENZdnJzR1Z6d2d3dHd1VndVZkZyUXFtMVZlUlh6NzcrUjlISHAxUHBxQVhqdjFYY3BLeWxqOFBEQnpMdC9QdEhSVVR6NXk2ZllzbUV6Szk1NFAxUmNPSjFPTHJ6c1FpYWRQNW5VdEZTcUs2djV3OTJQc1dmSEhsYXYrRGhVWEhURThXd3J0NGlJSEovbVhJaUluR1kySFBxU25qNDJnOHdKV1FBTXp4aE94dmltTDkwYmN6YTJXaWRyWWpiWms3SXh4akIwNUZDeURuMUIzN0hseTFQYWJsdThxM01BR0pZK2pKay9uRWxVZEJST2w1UFJrMGUzYWp0cTdDZ3l4bWRnakNHdVZ4d0ErV3Z6QWRqNXhVNStjZDA5M0Q3N2RyWisva1hUc3EwN1Erdkd4TVV3YSs1M3FhMnA1ZjgrWE1NL2wvNFRLOWcwLzZGMGYybTdzcDdzODI0cnQ0aUlISjk2TGtSRVRqUFZsZFVBOUQ1cXFFNWljZ0lBTmI2YVZ1c2tweVMzdUIrWDBQU0Z1TDZ1L3BTMjI1Ym00VVVEaHd3OGJ0dVVmbjFhTGFzb3F3Q2E1bFFjUFJHN29iNGhkUHZMelYveTNIOCtTMWxKR1M2WGk1UitLZmo5ZFUzckJ0by9nZnRrbm5kYnVVVkU1UGhVWElpSTJNeXlyQlpqKytNVDRxa3FyNkt5dkxKRnUrWXY5WW51eEZiYk9Icm96dDZkK3dCSTZwMTBTdHR0UzB4c0RMNHFIL3UvMm4vY3RtM05XWWlKamFHbXVvWkpVeWN6OTZkemo3bnVTMy80SzJVbFpad3g2Z3h1K3ZWTlJFWkg4ZklUTDdGNnhlcXYzV2M0anFmbVdvaUluQndOaXhJUnNVRkU1T0hmZHJZVWJ1Rmd6Y0hRL2VZNUVnWHJDdGlVdHdtQTR2eGlDdGNYQXBCMWFHalBrWExYZU5tNmNTdVdaYkh1bitzb3p0OTBhRnZwcDdUZHRxU1BhOXBtVVc0UksvKzJrb2I2QmhvYkdzbjVPS2RkNncvUEdCN0tYSnhmakdWWjFOZlY0MTJkRTVya0RiQjMxMTZnYVlLMncrbGs5L2F2OEs3MnRybk5jQjlQRVJFNU9lcTVFQkd4d2RDemhvWnVMN3pyVVl3eFBMWDBhUUJtenJtRXo5ZC9UbFZGRlgrNDU3SFFtWklBZXFlbU1IMzJqRmJic3l5TGgrOTRxRVhiK0lSNExyN3k0bENiazlsdVcyYk4vUzVGdVVWVWxsV3k2TGszZWV0UGkwSVpqano5NjdGTW56MkR3dldGK0d2OVBIYjNRaHdPUjJoNDFOMlAzNE83VDlQd3BiUWhhWHk1K1VzMjVXM2lsa3R2eHJJc2VxZjJibk9DZGJpUHA0aUluQnoxWElpSTJDQnJVamJUcnBoR2ZFSThEb2VEUHYwUGovRjM5M0d6WU9HZFREcC9FZ2xKQ1JpSElTa2xtWE9tbjhPQ1J4WVFueGpmYW51VEw1ak11YlBPSlRvMm1zam9LRExHWjNEYmc3ZTNHQloxTXR0dFMzSktNbmMrZWllVHAwNXUyczZoU2M5anBuamF0WDdhMERSdWUvQjJNc1psRUIwYkhkcm1sSXVtMER1MWQ2amR0YmRkeDdEMFliaGNMaEo3SjNIRkRmOU94dmlNVGptZUlpSnljcnIwb0ZLUHgyTUJETGgza04xUlJMcVZpcVdsMU9iV1lGbldqN3hlNy9OMjUra01KL3Qrc3ZzM093RGE5WXQ5UnpqeUlucVgvK1J5V3pKSVMvL3o2SXVzWGJtV2hJdVNpSitRME83MW12OHQ1ZVRrZE9uUFpwSFRXZk43dmY3T09vNkdSWW1JU0F0M3pMNzltSTg5OU9yRG5aaEVSRVM2R2hVWElpTFN3cjFQMzJkM0JCRVI2YUpVWElpSVNBc0p5ZTBmeWlNaUluSWtGUmNpSWwyWVhYTTlSRVJFMnFLelJZbUlpSWlJU0Zpb3VCQVJFUkVSa2JCUWNTRWlJaUlpSW1HaDRrSkVSRVJFUk1KQ3hZV0lpSWlJaUlSRlZ5OHVhZ0dDZFVHN2M0aDBLMEYvMDkrVU1jWm5jNVRUbm9scWVodXRLcSt5T1ltY0x2d0g2d0J3UkhiMWoxZ1JrUlBYcGQvNUxNc3FCR2dzYWJBN2lrajNZVUhqZ1VZQUFvSEFCcHZUblBZaUIwWUNzTDE0dTcxQjVMUlJYbElHZ01zZFlYTVNFWkhPMTZXTEMrQUZnSXIzeTJuWVc2OGVESkZUWUFVc0FsV05WSDljU2VPQkJvQ0N2THk4UXJ0em5lNWl4OFVEOEpmSC9zTG1nczBFZzNvZjZxa08xaHprcjQvOWxSMWJkdUJNZGhIeGpVaTdJNG1JZExvdWZSRTlyOWY3L0pneFl5NXIzRk4vZnNsemUrMk9JOUtkVkFZQ2dSL1pIYUlyaUQ0emh0aXhjZFN1cjJIaHp4L0ZHSVBUNWJRN2xuUXl5N0lJTkFhYTdqakFmVmtLeGhoN1E0bUkyS0JMRnhkQWcvZi9iOS91V1NPckFqQ09QeWNUWDlZWUpZSmdaeHBKWVJFU2JIUkxDOWxQc0ZqN0Vld1dVUkNFL1FJV2xuNEJiUVVWN0lVc0ZrRUdVb3hMVU5pZ3V6RkZOak9UT1JieHBSR2JPZTdKelB4KzFiM2RVMXd1L08vTHZYdTM5dmIyM2krbHZKdmt0U1EzZW8rQ0JUVk44cURXK3QxNFBQN284UER3cVBlZ1JWQkt5WXUzWHNxTjF6ZnkremVQTXZsNW5PbGsybnNXUFR5VlBQL0daamJlZkNHRERZRUpyS1pGdDkySDNBQUFBcDlKUkVGVWo0dmtLakR1SnJuYmV3ai9iWDkvdnliSndjR0J4M2tzbFZKS25ubjEyYno4M2l2SnJLWnFpNVZUUzgzYStscmk3Z2FzdUdXSUM0RHJZNjJrK05SKzVSUlZBWkJrOFgvb0JnQUFyZ2x4QVFBQU5DRXVBQUNBSnNRRkFBRFFoTGdBQUFDYUVCY0FBRUFUNGdJQUFHaENYQUFBQUUySUN3QUFvQWx4QVFBQU5DRXVBQUNBSnNRRkFBRFFoTGdBdUhLZUpMT0xXZThkcktEWitPL3I3bkhQSFFEekVoY0FWMzVNa3VtdjA5NDdXRUd6MDh1L0RuL3F1UU5nWHVJQ0lFbXQ5Zk1rT2YzNllhYS9UVkl2YSs5SnJJQTZxNWsrbXViMDI0ZFg1N1YrMlhrU3dGeldldzhBdUE3T3pzNCsyOXpjdkQyNWYvSFdnMDkvU1pLVXAwdm5WU3k3T3FuSlB4Mzd3OG5KeWNjZDV3RE1UVndBSkRrNk9yclkzdDUrZTJ0cjY4TlN5dTFhNjNiRzN1N3kvNnExMWxMSy9kbHM5c1ZnTVBqZytQajR2UGNtZ0htSUM0QS9qVWFqeDZQUjZFNlNPMGtHT3pzN3ovWGV4SEliRG9mblNmem9BeXdOY1FIdzd5Nkh3K0ZaN3hFQXNFaTg4Z2NBQUpvUUZ3QUFRQlBpQWdBQWFFSmNBQUFBVFlnTEFBQ2dDWEVCQUFBMElTNEFBSUFteEFVQUFOQ0V1QUFBQUpvUUZ3QUFRQlBpQWdBQWFFSmNBQUFBVFlnTEFBQ2dDWEVCQUFBMElTNEFBSUFteEFVQUFOQ0V1QUFBQUpvUUZ3QUFRQlBpQWdBQWFFSmNBQUFBVFlnTEFBQ2dDWEVCQUFBMElTNEFBSUFteEFVQUFOQ0V1QUFBQUpvUUZ3QUFRQlBydlFld2VuWjNkOS9wdlFFQWdQYkVCVTlTVFZJR2c4Rlh2WWNBQUN1cjloNnd6TVFGVDB5dDlaTlN5czNlT3dDQWxmWjk3d0VBQUFBQUFBQUFBQUFBQUFBQUFBQUFBQUFBQUFBQUFBQUFBQUFBQUFBQUFBQUFBQUFBQUFBQUFBQUFBQUFBQUFBQUFBQUFBQUFBQUFBQUFBQUFBQUFBQUFBQUFBQUFBQUFBQUFBQUFBQUFBQUFBQUFBQUFBQUFBQUFBQU12dkQ1N2ltelFDU2tnZUFBQUFBRWxGVGtTdVFtQ0MiLAoJIlRoZW1lIiA6ICIiLAoJIlR5cGUiIDogImZsb3ciLAoJIlZlcnNpb24iIDogIjQ0Igp9Cg=="/>
    </extobj>
    <extobj name="ECB019B1-382A-4266-B25C-5B523AA43C14-6">
      <extobjdata type="ECB019B1-382A-4266-B25C-5B523AA43C14" data="ewoJIkZpbGVJZCIgOiAiMTYwNTcyNzkwNzk3IiwKCSJHcm91cElkIiA6ICIzMDQ2NDA2NCIsCgkiSW1hZ2UiIDogImlWQk9SdzBLR2dvQUFBQU5TVWhFVWdBQUF4Y0FBQUZUQ0FZQUFBQkxkdkZ2QUFBQUNYQklXWE1BQUFzVEFBQUxFd0VBbXB3WUFBQWdBRWxFUVZSNG5PemRlWHlVNWIzLy85YzFNOWxEbGlFUWxoUUtnZ2paWU5pTHgxWkZSVURhV3ZXSVJkVHpiYXZnVDIxZDBHclZicDdUdW1IZGp0VnFQYTI3S0JaUVJGdW9QY0lSbEV3V0lpRWdJQ0JieUQ0SmsyWG0vdjBSTWhBU0pNQWtOMG5lejhmRGh6UDNYUGQ5ditjZU1qT2Z1YTdydmtG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9TMFkrd09JQ0p5R25GNVBKNnJMY3Y2RVpCdGpJbXpPNUIwZTdXV1pSVUNMM2k5M3VlQkJyc0RpWWljQ2hVWElpSk5YQjZQNXczZyszWUhrWjdKc3F4L2VMM2VpMUdCSVNKZG1Jb0xFUkhBNC9GY0I3emdUSEdSTk1OTlJOOUlITkVPdTJOSk54ZXNDOUpZMGtERisrVTA3cW5Ic3F5ZmU3M2UzOW1kUzBUa1pPbVRVMFFFT0RRVWlxUVpicUlHUmF1d2tFN2hpSElRbVJaRjhrdzNBTWFZMlRaSEVoRTVKZnIwRkJGcGtnMFEwVGZTN2h6U0F6bVRYYzAzaDl1WlEwVGtWS200RUJFQm1pZHZxOGRDN09DSUN2MjdpN0V6aDRqSXFkS25xSWlJaUlpSWhJV0tDeEVSRVJFUkNRc1ZGeUlpSWlJaUVoWXFMa1JFUkVSRUpDeFVYSWlJaUlpSVNGaW91QkFSRVJFUmtiQlFjU0VpSWlJaUltR2g0a0pFUkVSRVJNSkN4WVdJaUlpSWlJU0ZpZ3NSRVJFUkVRa0xGUmNpSWlJaUloSVdLaTVFUkVSRVJDUXNWRnlJaUlpSWlFaFlxTGdRRVJFUkVaR3djTmtkSUF4Y0hvL25hc3V5ZmdSa0cyUGk3QTRrMGtVMVdwYTF5eGl6dUxHeDhkSDgvUHhkZGdjU0VSR1JycVdyOTF5NFBCN1BHOEFMeHBodnFiQVFPU1V1WTh3M2daKzVYQzV2ZG5aMnVzMTVSRVJFcEl2cDBqMFhIby9uYXVEN3poUVhTVFBjUlBTTnhCSGQxZXNsRVhzRUc0TUVxd0xVZk9halptMTFpc1BoZUJFWWIzY3VFUkVSNlRxNmRIRmhXZGFQakRFa3pYQVROU2phN2pnaVhackQ1Y0RoZHBCNFFUTCt6UWNKbERXT3k4N09Qak12TDYvWTdteGRqUlcwT0xpaGxscXZqNFk5OVZnTmx0MlJKTndjNE96bEpIcDRESEdURTNBbGRlbVBVeEdSc09ucTc0YlpBQkY5SSszT0lkSjlHSWpvRzBHZ3JCRmpURGFnNHVJRVdFR0w4c1dsK0QrdnRUdUtkS1FnQkNxYmV2cHE4MnZvZlhWZklnZEUyWjFLSkJ3YzJkblpVeDBPeHkzR21DbEFvdDJCcEgwc3k2b0hOaHRqbm05b2FIaXhvS0NnM0k0Y1hicTRhSjVqb2FGUUl1SFYvRGRsakVtd09VcVg0eStxeGY5NUxYMzY5K0dITjg4aGJVZ2FzZkd4ZHNlU01HdHNiS1RpUUFWclBsekQrNjh2cDJKeEtYM245UWVIc1R1YXlLbHdqQmt6NWlsanpBMTJCNUVUWjR5SkJOS0JSMTB1MTIxWldWbVQ3RGc1UzVjdUxrUkVUamMxNjMwQXpMNXhObWRtbm1sekd1a29McGVMbEg0cHpMcDZGcHR5aTlpMmFSdDFPK3FJK3FhRzZFclhOWHIwNkl1Tk1UZkVKOFp6NWJ3ckdaNHhuRjVKK28ycHE2aXZxMmZ2cnIwcy9ldFNDai9iTU5EcGRENExUTy9zSFBySlgwUWtqQnAyMXdNdzZJeEJOaWVSenBMU3Z3OEFqU1VOTmljUk9UWEdtQnNCcnI3bGFqeG5qMVZoMGNWRVJrVXk2SXhCekw5L1BvbTlFekhHWEp5Wm1UbTBzM09vdUJBUkNTT3J2bW55ZG13dm5SbTdwNGlPYVpwckVhd1AycHhFNU5RWVk3NEZNR1RFRUx1anlDa3d4cEE2SUJVQXA5T1oyZG43VjNFaElpSWlJbkJvOG5aOFlpKzdjOGdwaW9tTEFjRGhjSFQ2aTZuaVFrUkVSRVJFd2tMRmhZaUlpSWlJaElXS0N4RVJFUkVSQ1FzVkZ5SWlJaUlpRWhZcUxrUkVSRVJFSkN4VVhJaUlpSWlJU0Zpb3VCQVJFUkVSa2JCUWNTRWlJaUlpSW1IaHNqdUFpSWlJaUVoWE1IL21QQURPblhVZWwvL2tjcHZUbko3VWN5RWlJaUlpSW1HaDRrSkVSRVJFUk1KQ3hZV0lpSFE0eTdMc2ppRFNZNHdlUGZweWo4Y3pGakIyWjdHRDNtL3NwVGtYSWlKQ3ZiK09GWXRXa1BOeERxWDdTakhHa0RZMGpUc2VYaEJxVTFWUnhYdXZ2RXZCdWdLcUtxcUlpNDlqcEdja2w4eVpoYnV2TzlTdWVVenlkeTQ1RjJOZ3pRZHJtSHJwVkdaY05ST0F5ckpLM25ueEhUWjhXa0NkdjQ3K2d3WXdmZlowc2lkbGQrNlRGdW1takRIWEErZDdQSjRkbG1XOUFpenhlcjNyZ0lETjBkcHQzNjU5dlAzQ1d4VG5GK04wT1psNDNrU0N3U0FmTGZzSWdLZVgvVGZ3OWU4M3plM3pQc25scTIxZjRUL294OTNIemRuVHptYnFwUmRnakdteGpYTm5uY2ZBSVFQNVlORUhsTzBySmFWL0NqT3Vtc25ZZnh2YlpzWi92ZnNSNzcrNWdwb3FIeVBIak9UcW44NGxybGRjUngrYTA1NktDeEdSSHM1LzBNK2pDeDVoMTdaZG9XWEdHTFlWYlF2ZHJ5eXI1TUZiZjAvNWdmTFE0MVVWVmF4ZHVaYkM5WVhjdGZEbkxRb01nTncxWGlwS0swSWY0QUMrU2g4UDNmWWdaU1Zsb2Uzcy9HSUhmL3p0TTh5N2J6NlpFekk3OHFtSzlEU0RqREYzQVhkNVBKNjl3S3VXWmIzajlYclhBSTAyWnp1bWlnUGxQTExnWVh4VlBxRHBmV0xWa2xWRVJrVWVjNTIyM205cWZiVzgrZXdib1cxWWxrWEpuaElXLzNreGxnVVhYblpoaTIza3I4MWoxWktWb2JaN2QrN2xoUWVmSnlZdWhsR2VVUzNhRnF6TFo5WGVBNkcyK1d2eldmem54Y3k1ZVU2NERrT1hwZUpDUktTSFcvN2E4bEJoTVgzMkRDNzR3UVc0WEM0S1BpMEl0Vm4yOGpMS0Q1VGpjRHE0L3A3cnlaeVF4ZVlObTNueXZpZndWZnBZK3RJU3JybjEyaGJiclNxdll2NzlONUkrTHAxYVh5MEE3NzM2TG1VbFpRd2VQcGg1OTg4bk9qcUtKMy81RkZzMmJHYkZHKytydUJEcE9QMkFueGxqZnVieGVFcUIxNDB4ZnlzdExmM1g5dTNiL1hhSE85THkxNWZqcS9KaGpPSGEyNjVqM0xmSFVaeGZ6Tk8vZXVxWTY3VDFmdU4wT3Jud3NndVpkUDVrVXROU3FhNnM1ZzkzUDhhZUhYdFl2ZUxqVnNWRitZRnlydi9GRFdSTnpHSmIwVFlldi9keDZ2MTFmUGpXaDYyS0MxK2xqM3Vmdm85ZWliMzQzYy8raTdMOVpXdzQ0ajJ6SjFOeElTTFN3M2xYNXdBd0xIMFlNMzg0TTdSODlPVFJvZHZOSDVycFl6UEluSkFGd1BDTTRXU016OFM3T29lTk9SdGJiWGZVMkZGa2pNOEFDQTBWeUYrYkQ4RE9MM2J5aSt2dUFTQVlDRFl0MjdvenJNK3JxL0o0UEJvd0xoMnROekRmc3F6NWJyZTcydTEydnhVSUJONnlPMVN6d3M4S0FUaHI5Rm1NLzg1NEFFWmtqOEJ6dG9lMUs5ZTJ1VTViN3pjeGNUSE1tdnRkdGhkdjUvOCtYTU9CZmFWWXdhWS9yOUw5cGEyMmtUVXhPelE4YytqSW9XUk55T1N6ZjMzR2ppMWZ0bXFiUFRtYi9vUDZBekJ5ekNoV3IvaVk2b3JxVTNuYTNZYUtDeEdSSHE1NXFOUEFJUU9QMmFhNnN1bERzL2RSUTU4U2t4TUFxUEhWdEZvbnBWK2ZWc3NxeWlvQUNBYURCSVBCRm84MTFEZWNRR29SQ1JNSGtPSjBPdnRZbHRWaVdKRmRtdDhuVWdlbXRsZ2VHMy9zK1F4dHZkOTh1ZmxMbnZ2UFp5a3JLY1BsY3BIU0x3Vy92dzQ0L0tQR2taSlRrbHZjajB0bzJsOTlYWDJydGtkbWFSNnVwWW5rVFhwZWNSRzBxUDZvaW9NYmEyaXNDRUJBL3hDa0d6SGdpSEVRbVJaRnIvT1RpRWlKc0R1UmRBRXhzVEg0cW56cy8yci9NZHZFSjhSVFZWNUZaWGxsaStYTmhVbWlPN0hWT20xOVNZbUpqYUdtdW9aSlV5Y3o5NmR6VHpGNTk1U1RrMlAvdHp2cDBzYU1HZk4zWTh6NVg5T2swcktzdjF1VzlmYisvZnZmMmIxN2R5MkF4K041b1pNaWZxM0lxRWo4dGY1Vzd6ZGxiZlEyTkd2ci9lYWxQL3lWc3BJeXpoaDFCamY5K2lZaW82TjQrWW1YV0wxaWRadmJhQjVPMVd6dnpuMEFKUFZPT3RHbjBLUDFyRlBSQmkwTy9HVS8xUjlYMGxqYXFNSkN1aDhMZ3JWQi9NVUhPZkQ4WHVwMzFkbWRTTHFBOUhIcEFCVGxGckh5Ynl0cHFHK2dzYUdSbkk5elFtMmF4eHNYckN0Z1U5NG1BSXJ6aXlsYzN6UjhJZXZRVUtuakdaNHhIR2lhZkZtY1g0eGxXZFRYMWVOZG5ST2E1QzBpSGFMVXNxelhnc0hnOSt2cTZ2cDZ2ZDdMY25Oelgya3VMRTRuUTBZTUFhQmdiUUVidlJ1eExJdThUL0phekFOcmo3Mjc5Z0xnaW5EaGNEclp2ZjBydkt1OXgyeWZ1OGJMMW8xYnNTeUxkZjljUjNGKzAzdmRLRS82U1Q2VG5xbEg5VnpVZk9xamZtY2R3ek9IYy9VdFY1T1FuUGkxWng0UTZXb0NnUUFIYXc2eS9sL3JlZjJaMXlqL1d5bXA4d2YwMERPZFMzdk5tdnRkaW5LTHFDeXJaTkZ6Yi9MV254WUJUVjM4emFkN25Ebm5FajVmL3psVkZWWDg0WjdIUW1kSUFlaWRtc0wwMlRQYXRhL3BzMmRRdUw0UWY2MmZ4KzVlaU1QaENBMlB1dnZ4ZTNEM2NSOW5DeUxTWHBabDdRTldHR05lemNuSitaQXVjaXJhaTY2WVJsRnVFWTJOalR4eDcrT2g5eHQzWHpkbCs5di9JMFRha0RTKzNQd2xtL0kyY2N1bE4yTlpGcjFUZTdmcW9XaG1XUllQMy9GUWkvZTMrSVI0THI3eTRyQThyNTZpUi9WYzFPWTNuZExzQi8vdkI2VDA2NlBDUXJvZHA5TkpmRUk4NTh3NGg0SGZIRWlnckpINnZhM0hpb29jS1RrbG1Uc2Z2WlBKVXllVGtKU0FNWWE0WG5HTW1lSUp0WEgzY2JOZzRaMU1PbjlTVXh1SElTa2xtWE9tbjhPQ1J4WVFueGpmcm4ybERVM2p0Z2R2SjJOY0J0R3gwYUg5VDdsb0NyMVRlM2ZJOHhQcGFTekxlanNRQ0p6bjlYb0hlTDNlYTNKeWN0Nm5peFFXQUdkbW5za045ODRqYlVnYUxwY0xkMTgzVjg2ZlRjYTRwZ25iVWRGUjdkck90YmRkeDdEMFliaGNMaEo3SjNIRkRmOGVtdlRkbHNrWFRPYmNXZWNTSFJ0TlpIUVVHZU16dU8zQjJ6VXM2Z1QxcUo2THhnTk5wM1JPSGRqUDVpUWlIY3NZUTBxL0ZMN2EvaFdCaWtib3IwSmF2bDVTU2pKWEgyY09oTHVQbTdrL3UrYTQyMnJ1N1RpV1FjTUdNZitYTjU1UVBoRnB2OXpjM0tmdHpuQ3FNaWRrdGpnMXRXVlpQSERUQXdEMCs4Ymg3M0ZmOTM2VG1wYktyYisvcmRYeWY3L2h5amJiT3h4T0x2L0o1Vnora3l1T3VjMjI5dGUwenVYSFhLZW42VkU5RjFaalV4ZFhWRXo3S2w2UnJpejB5MDZqNWhhSmlFalhzV2ZISGo1YTloRlY1VlZBMDBVOFgzN2laWFp2L3dxQWllZE50RE9lSEVlUDZya1FFUkVSa2ROYnJhK0cxNTk1amRlZmVhM0Z2Q3lBakhFWm5EUDkyemFtaytOUmNTRWlJaUlpcDQza0ZEY2pzczlpeDVZdjhkZjZpWW1MWWNEZ2dVdzhieUpUTHBweVdseUxRNDVOeFlXSWlJaUluRGJjZmQzYzhzQXRuYmEvNDgwVGt4UFRvK1pjaUlpSWlJaEl4MUZ4SVNJaUlpSWlZYUhpUWtSRVJFUkV3a0xGaFlpSWlJaUloSVdLaXk3b0x3di9oOXV2dkkwdlB0OWlkeFFSRVJFUmtSQVZGNmVwWURESTFxS3RMSDFwU2F2SGNqN09vZFpYUytGbmhUWWtrNDcyZGErOWlJaElSN0VzeXdkUTY2dTFPNHFjSXIrL3J2bG1wNytZS2k1T1U0dGZXTXpEdHovRTh0ZVd0M3JzNGlzdlp1aklvVXpRRlNxN3BhOTc3ZVgwWjF4TjUxLzNIL1RibkVRNlMzMTlBM0Q0dFJmcHFvd3hPUUM3dHUyeU80cWNvcko5cFFBRUFvRk5uYjF2RlJjbnliS3NEdDMra1ZlalBOcEZsMC9qOW9mdW9GOWF2dzdOSVBiNHV0ZGVUbi9PUGsyWEQ5cXpZNC9OU2FTemxPOHZBOENWSEdGekVwRlRFd3dHL3dqdzZsT3ZzR2Zubmc3L3JpUGg1ei9vNTgxbjM2QmtUd25BSjNsNWVaOTNkZ1pkUks4ZDVzK2NCOEIzTGprWFkyRE5CMnVZZXVsVVpsdzFFNENxaWlyZWUrVmRDdFlWVUZWUlJWeDhIQ005STdsa3ppemNmZDJ0dG5QdXJQTzQvQ2VYQS9EbXMyK3lhc2xLNFBCRlhKcmJIYjNlMFk4M2IrZkkrNmtEKy9MQm9nK29xcWhpUlBZSXJybjFXdUlUNGtQYjJyZHJIMisvOEJiRitjVTRYVTRtbmplUllERElSOHMrYXJHUDQ2bjMxN0ZpMFFweVBzNmhkRjhweGhqU2hxWnh4OE1MUW0xTzVyaDhZMmdhNzcveFB1VUh5aGs2Y2lqWDNIb3RaU1ZsTEhwdUVidTI3aVRSbmNqM3I3c1V6OW1lVnVzT0hES1FEeFo5UU5tK1VsTDZwekRqcXBtTS9iZXhMWEtmVEtiakhkUEtza3JlZWZFZE5ueGFRSjIvanY2REJqQjk5blN5SjJXZjhQYU85OXJMNlM5dVRDOHE5NVN4K0lXM3VlNk8veUNwZDVLdUp0dE5OVFkwa3ZkSkhwc0xOK09JZFJMMXpXaTdJNG1ja29hR2hrV1JrWkZ6OXUzYWQvRnY1djBhVjRTTHFPZ291Mk5KT3dVYUE2RmVjOHV5ZklGQTRNZEFwMWVJS2k1T1FPNGFMeFdsRlMyK0tGU1dWZkxncmIrbi9FQTVBTVlZcWlxcVdMdHlMWVhyQzdscjRjOWJmR2x0RDFlRWkyQWdHUG9GMnhYUnZwZHB3NmNGckZwU2dqRUd5N0lvL0t5UXQxOTRtN2svblF0QXhZRnlIbG53TUw0cVh5anJxaVdyaUl5S1BLRjgvb04rSGwzd1NJdHVVMk1NMjRxMmhlNmZ6SEVwV0pmUHFpVXJRL2szNVczaTJRZit5SjRkZTZpdnE4ZXlMRXIzbGZMaUkzOW1XUG93RXBJVFF1dm1yODFyc2U3ZW5YdDU0Y0huaVltTFlaUm4xRWxuT3Q0eDlWWDZlT2kyQnlrcktRdHRjK2NYTy9qamI1OWgzbjN6eVp5UWVVTGJPOW5YWGs0ZnNkbXgxT2I1MkZLNGhYdXV2WnVJcUFqaWVzWFpIVXZDTE5BWW9MclNCNVlGRGtpYW1ZeUpWQkVwWFZ0aFlXSDlzR0hEdnArUWtQQmo0S2VORFkxbk5EWTAyaDFMVG9CbFdUWEdtTmNEZ2NCdjgvUHp0eDEvamZEVE41Y1RVRlZleGZ6N2J5UjlYSHBvc3RPeWw1ZFJmcUFjaDlQQjlmZGNUK2FFTERadjJNeVQ5ejJCcjlMSDBwZVdjTTJ0MTU3UWZoNWYvRVNMSG8zSEZ6L1JydldxSzZ1NTc1bjdpWTJQNVhlMy9CY1ZwUlY4ZnNTazcrV3ZMOGRYNWNNWXc3VzNYY2U0YjQrak9MK1lwMy8xMUFubFcvN2E4bEJoTVgzMkRDNzR3UVc0WEM0S1BpMEl0VG1aNCtLcjhuSC9NNzhrT2pZNlZBUnNMOTdPZWQ4N24wdXZ1NVJsTHkvbC9UZmVwN0doa2VLQ1lzYWRNeTYwYnZtQmNxNy94UTFrVGN4aVc5RTJIci8zY2VyOWRYejQxb2VoNHVKa01oM3ZtTDczNnJ1VWxaUXhlUGhnNXQwL24ram9LSjc4NVZOczJiQ1pGVys4MzZxNE9ONzJUdmExbDlPSGNUbEl1VHFWcWxVVitEK3ZwYUc2Z1lxNkNydGpTUWN3VGtQRXdDZ1N2cE5FNUdEOXVpdmR3NVl0VytxQUo0RW5zN0t5NHVycjY3dFZsMXhzYk93QmdOcmEyaFM3czRSYmRIUjBJRGMzdHhvSTJKbER4Y1VKR0RWMkZCbmpNd0JDdjBSdU9QU0ZPbjFzQnBrVHNnQVluakdjalBHWmVGZm5zREZuWTZmbHk1NDBPalFQWTlUWWROWjhzSnJxeXVyUTQ4MW5senByOUZtTS84NTRBRVprajhCenRvZTFLOWUyZXovZTFUa0FERXNmeHN3Znpnd3RIejE1ZE9qMnlSeVhyQWxacEthbEhzby9pdFVyVmdOdzBXVVg0WEE2bUhEdVJONS80MzBBZkVjOEw0Q3NpZG1oWVVoRFJ3NGxhMEltbi8zck0zWnMrZktVTWgzdm1PYXZ6UWRnNXhjNytjVjE5d0FRRERUMU91emN1dk9FdHlmZGc0a3dKRjZZVE9LRnlWaDFRUUwrN2orUFp2L2p1d0hvZS9NQW01TjBEdU1BUjZ3VDQxUnZoWFJmK2ZuNU5VQ04zVG5DeWVOcEdsWmRWRlJVYW5PVWJrdkZ4UWxJNmRlbjFiTG1MNGE5anhwT2szaG95RTZOci9QK0ptUGpZME8zbThkSUhqa1pxNktzNmRmVDFJR3BSNjEzWWtNMm1vY1ZEUnd5OEpodFR1YTR4QjB4anlFeTZ2Q3ZnTDJTZWdFUUVYbDRzbVF3MkhJSVlYSks4bEhiYW5wTzlYWDFwNVNwdmNjMEdBeTJtb2pkY09nTU1pZXlQZWwrVEpRRFYxVFBPWGVHSzFFZkt5SWlQWmsrQlU1QVc1TXk0eFBpcVNxdm9ySzhzc1h5NWkvZ2llN0VGdXRibGtVd2VMaTM2c2d2djhkaVdWWllKb1JHUmtYaXIvVzN5bHEyLzhTSzk1allHSHhWUHZaL3RmK1liVTdrdUlURDBlZmszcnR6SHdCSnZaTTZORk5NYkF3MTFUVk1tam81Tkc4aW5NTDEyb3VJaUloMGhwN3pjMW9IYVI3UFg3Q3VnRTE1VGFjU0xzNHZwbkI5MHhDa3JFUERiK0R3bDlldEc3ZGhXUllOOVEwVTVSYTF1ZDJJeU1OMTM1YkNMUnlzT1hqS1dZZU1HTktVZFcwQkc3MGJzU3lMdkUveVdzeVZhSS8wY2VrQUZPVVdzZkp2SzJtb2I2Q3hvWkdjajNOQ2JVN2t1SVJEN2hvdld6ZHV4YklzMXYxekhjWDVtdzdsU08vUVRNTXpob2YyWDV4ZmpHVloxTmZWNDEyZEU1cmtmYUk2NHJVWEVSRVI2UXpxdVRoRk0rZGN3dWZyUDZlcW9vby8zUE5ZcUhjQ29IZHFDdE5uendpMXpaeVF4Zjh1L3hjN3Y5akJyMjc0RlExMTljZTgwTmJRczRhR2JpKzg2MUdNTVR5MTlPbFR5bnJSRmRNb3lpMmlzYkdSSis1OVBKVFYzZGROMmY3MmZ4R2VOZmU3Rk9VV1VWbFd5YUxuM3VTdFB5MENtbjVsYno1bDZva2NsM0N3TEl1SDczaW94WDdpRStLNStNcUxRMjA2SXRQMDJUTW9YRitJdjliUFkzY3Z4T0Z3aElaSDNmMzRQYmo3bk5pWndxQmpYbnNSRVJHUnpxQ2VpMVBrN3VObXdjSTdtWFQrSkJLU0VqQU9RMUpLTXVkTVA0Y0ZqeXdnUHZId1BJTHZYZnM5Um45ckRCR1JFZFQ2YXBnMGRSS1R6cC9VNW5hekptVXo3WXBweENmRTQzQTQ2Tk8vOVh5UEUzVm01cG5jY084ODBvYWs0WEs1Y1BkMWMrWDgyV1NNYTVxazN0NXpXU2VuSkhQbm8zY3llZXJrcHVkc0RIRzk0aGd6eFJOcWN5TEhKUndtWHpDWmMyZWRTM1JzTkpIUlVXU016K0MyQjI5dk1TeXFJektsRFUzanRnZHZKMk5jQnRHeFRTZlVTRTVKWnNwRlUraWQydnVrbmt0SHZQWWlJaUlpbmFGTEQrYjJlRHdXd0lCN0I3V3IvZTdmN0FCMFFiSWpXWmJGQXpjOXdPN3RYekY0K0dEdVhIaVgzWkZPU0ZzWEpwUW1Mejc4WjliOWN4M0ozK3ROVE9hSlRkcXZXRnBLYlc0TmxtWDl5T3YxUHQ5QkVVOHJKL3ArSWkwMXY3L3ErSjI4NW1PWWs1UFRwVCtiUlU1bnplLzEranZyT0JvVzFZUHMyYkdINHZ4aXhrd1pRMEp5QXBWbGxTeDlhU203dDM4RndNVHpKZ0p3eCt6Ymo3bU5oMTU5dUZPeWlvaUlpRWpYbytLaUI2bjExZkQ2TTYveCtqT3Z0WmdiQUpBeExvTnpwbjhiZ0h1ZnZzK3VpQ0lpSWlMU2hhbTQ2RUdTVTl5TXlENkxIVnUreEYvckp5WXVoZ0dEQnpMeHZJbE11V2hLNkpTbkNZZXUreUFpSWlJaWNpSlVYUFFnN3I1dWJubmdGcnRqaEpYbXo0aUlpSWljUG5TMktCRVJFUkVSQ1FzVkZ5SWlJaUlpRWhZcUxrUkVSRVJFSkN4VVhJaUlpSWlJU0Zpb3VCQVJFUkVSa2JEb1djWEZvV2ZiVUZkdmJ3NlJUdERRME5CMHc2bUxrSXFJaUVqbjZGSEZoU3U1NmN5N0pmc08ySnhFcE9PVjdTOER3Sm5ndERtSmlJaUk5QlE5NmpvWE1lbHhWUCtya3ZkZlg4N3NHNjhpT2lZNmRPRTRrZTRpRUFoUTVDM2l5ODFmNG9oekVqRWcwdTVJMGczVnJLK21lbFZscStWN0g5NFZ1aDAzdmhlOXZwM1ltYkZFUk1SbVBhcTRpSnZjaTlxQ0dqNzc2RE0rKytnem9tT2lpVStNdHp1V1NOZzAxRGRRV1Y0SkZ1QXdKTTVJeGpoVVFFdjRSUTZPSm5pd3ZOWHk0TUZnNkhiVW1kR2RHVWxFUkU0RFBhcTRjRVE2NlB2amZwUXZLYVZ1bXgvL3dhYi9STG9WaDhIVngwWGloY2xFRGRHWE8ra1lFU2tSdVBxNGFDeHBiUE54WjVLTHlQNVJuWnhLUkVUczFxT0tDd0FUNWNCOWVSOEFBalVCckxyZ2NkYVFVN1gvcVQwQTlMMnh2ODFKZWdDSHdkbkxpZEVrYnVrRU1SbHhiUTZOQW9nYXFzSldSS1FuNm5IRnhaR2NjVTZJMDJUWHp1SnlSOWdkUVVUQ0tIcDR6REdMaTVqTTJFNU9JeUlpcDRNZWRiWW9FUkVKbjRpK2tUaVRXdjlHNWVqbElPb2I2cmtRRWVtSlZGeUlpTWpKTVJDVDNycUhJbnBvREdoa25vaElqNlRpUWtSRVRscjBtVEd0bHNWa3hObVFSRVJFVGdjcUxrUkU1S1JGREl6RUVYLzRvOFFSNnlUeW16cExsSWhJVDZYaVFrUkVUcG94aHRnamVpb2l2eG1sYTZ1SWlQUmdLaTVFUk9TVVJCMHhOS3F0T1JnaUl0Sno5T2hUMFlxSXlLbUxUSXZDRWVQQUNqYWRubFpFUkhvdUZSY2lJbkpLak5NUVBUS0dZRzFRRjNBVUVlbmhWRnlJaUlTWlpWblViZlZUczY2YStwMzFXSFZCdXlOMU9NdXlBTmo5bXgwMkora2tEbkFtT29uSmlpUE8wd3RudkM3SUtpSUNLaTVFUk1MS3Npd3EzeXVuTnNkbmQ1Uk9aWXdKRlJnOVFoQUM1UUY4SDFWUjgwazFLZGYxSTZKUGhOMnBSRVJzcCtKQ1JDU002clljcERiSFIzeGlQRmZPdTVMaEdjUHBsWlJnZHl3SnM0YUdCa3AybC9EQm9oV3NXN1dPaXNXbHBQd29WV2ZLRXBFZVQyZUxFaEVKbzVwUG0zb3NycjdsYWp4bmoxVmgwVTFGUkVRd1lQQUFycjN0T3I1eHhqZG8yRmRQL2E0NnUyT0ppTmhPeFlXSVNCalY3Nm9IWU1pSUlUWW5rYzZTT2pBVmdNYjlqVFluRVJHeG40b0xFWkV3YXA2OEhaL1l5K1lrMGxsaTRwcE92eHVzQzlpY1JFVEVmaW91UkVSRVJFUWtMRlJjaUlpSWlJaElXS2k0RUJFUkVSR1JzRkJ4SVNJaUlpSWlZYUhpUWtSRVJFUkV3a0xGaFlpSWlJaUloSVdLQ3hFUkVSRVJDUXVYM1FGRVJNSnQ3Tml4dHdlRHdmZThYdS9uZG1jUkVSSDdqQmt6Wmk1d2ZSdkxWemZmdGl4cmNXNXU3c09kR3F3YlUzRWhJdDJPWlZrUEdXTWU4bmc4VzRDWGdzSGdlN201dVo4Qmx0M1pSRVNrODFpV3RkSGhjSHpyNk9YR21DT1gzZCtKa2JvOURZc1NrZTVzR1BCTGg4T3hic3lZTVR0SGp4NzkrNnlzckg4RG5IWUg2MHpCWUpDdFJWdFordEtTTHIwUEVaRVRsWnViKzZsbFdidU85YmhsV2Z1OVh1L2ZPek5UZDZlZUN4RTVIZ2ZnU0U5UGQ5VFYxUm0vMys5d3U5Mk91cm82UjN4OHZLTyt2dDdSME5EZ0NBYURKakl5MG1sWmxvbU1qSFFFQWdGSFJFU0VJeEFJT0lMQm9IRzVYTTVnTUdpQ3dhREQ1WEkxTDNlNFhLN20vNXRnTU9nSUJvTU95N0ljRG9mRFlWbVd3K2wwR3N1eUhNRmdNTFNzK2YrV1paa2o3emYvdjYwbllZd1phSXhaNEhBNEZuZzhuZ1BBRzVabEZRVUNnY1g1K2ZuSC9PRHBEaGEvc0poL3ZOUDAyWG5KbkZsZGRoOGlJaWZwSmVDdVl6eTJ2RE9EOUFRcUxrVGttSXd4Zi9KNFBIOXF2aDhWRlVWQ1FnSUFMcGNMeTdLSWlJZ2dJaUtpMWJyTmp6c2NEaHlPcHUvN1I5NTJPcDA0bmM3UWJjdXlNTWFFbGgyVkk3VGNHQlA2Zi9QdG81ZTNRd293LzlCMi85UGo4U3hxM245M0ZBd0dUNmo5eVJ5TEU5MkhpRWhuTWNiOGpXTVhGNjkzWnBhZVFNV0ZpQnlUWlZsQlkwemcwUCtEbG1VRkFldUkyMEZqVExDcDZlRTJSejF1QVVjdnQ0NXMyL3o0TVpaYmh6Sll6ZnM3NG5IcjZHMGMydC9sN1gyT3hoZ0gwS2VyRmhaMS9qcmVmWGtaM2pWZXlnK1VFeFVkeFRlR2ZvT2JmM3NMRHFlRCtUUG50V2pmZlAvcFpmL2Q0djUzTGprWFkyRE5CMnVZZXVsVVpsdzFrMkF3eUVmTFBpTHZrMXkrMnZZVi9vTiszSDNjbkQzdGJLWmVla0dvQURuZVBnQXF5eXA1NThWMzJQQnBBWFgrT3ZvUEdzRDAyZFBKbnBUZFl0MTl1L2J4OWd0dlVaeGZqTlBsWk9KNUUwTTVBSDc2bnovanNic1hBakR6aHpPWlBudEdhTjM3ZjN3ZkpYdEsrTmFGVTVoejg1eFRPN0FpMG0zazVDMXZQS2tBQUNBQVNVUkJWT1NzSFRObXpINWpUTjhqbDF1V1ZlNzFldCszSzFkM3BlSkNSTDdPVDNKeWNwNjNPOFNKOG5nOHg1dTRYV0ZaMWorQVJTVWxKWC9idFd2WHdYYXNjMXI2ODBNdmtMODJIMmpxdGZIWCtpa3VLQ1lRQ09Cd09uQkZ1QWdHZ3FHZUJWZEUyMi83dVd1OFZKUld0T2l4cVBYVjh1YXpiNFMyYlZrV0pYdEtXUHpueFZnV1hIalpoYUZ0ZnQwK2ZKVStIcnJ0UWNwS3lrTGIydm5GRHY3NDIyZVlkOTk4TWlka0FsQnhvSnhIRmp5TXI4b1hhcmRxeVNvaW95SkQyeHFlT1p3Ky9mdFFzcWVFL0xYNW9lSmk5NWU3S2RsVEFzQ2s4eWVkN09FVWtlN0pNc2E4RFB6c3FPWHZveE45aEoyS0N4SHBFU3pMMm0rTVdRRzhtWk9Uc3h4b3REdFRPSHkrdnVsc3Urbmowcm4rbmhzQTJMeGhNMDVYMHpDeXh4Yy93WnZQdnNtcUpTdEQ5OXRTVlY3Ri9QdHZKSDFjT3JXK1dxQnB1TnFGbDEzSXBQTW5rNXFXU25WbE5YKzQrekgyN05qRDZoVWZoNHFMNCszanZWZmZwYXlrak1IREJ6UHYvdmxFUjBmeDVDK2ZZc3VHemF4NDQvMVFjYkg4OWVYNHFud1lZN2oydHVzWTkrMXhGT2NYOC9Tdm5ncHR5eGpEbEl2TzVwMFhGN1B6aTUxVWxGYVExRHVKdlAvTEF5Q2xYd3BuakRyajFBK3NpSFFyZ1VEZ2JhZlQyYUs0TU1hOGFsZWU3a3huaXhLUmJzdXlyRjJXWmYzSnNxeXBYcSszZjA1T3p0eWNuSnlsZEpQQ0FxRFBnRDRBYk4rMG5ZOVhmSXkvMXMvSU1TTkRjMXZhYTlUWVVXU016OEFZUTF5dk9BQmk0bUtZTmZlNzFOYlU4bjhmcnVHZlMvK0pGV3o2a2E5MGYybTd0OTNjczdMemk1Mzg0cnA3dUgzMjdXejkvSXVtWlZ0M2h0b1ZmbFlJd0ZtanoyTDhkOFpqakdGRTlnZzhaM3RhYkcvUzFFazRYVTN6ZEFyV05XMDc3NU5jQUNhZU42bmJ6cDBSa1pPWGw1ZjNmOENSYjF5Vk9UazU3OW1WcHp0VHo0V0lkRHVXWlQwUkNBUmV6cy9QWDJ0M2xvNzIvKzc4RVg5OTdDOTh1ZmxMM25qbWRkNzYweUttWEhRMlYvemtDaHpPOWhjWUtmMzZ0RnIyNWVZdmVlNC9uNldzcEF5WHkwVkt2eFQ4L2pvQWdvSDJUK0N1S0t0b1dpY1liRFh4dTZHK29WVzcxSUdwTGRyRXhzZTF1SitRbEVEV3hDeThxNzNrcjgwbmMzd21PN2Jzd0JqRHhQTW10anVYaVBRb0FjdXlYakhHM0hUby9nb2dZR2VnN2tyRmhZaDBPMTZ2OTJhN00zU1dBWU1IY09mQ3U5aXhaUWNyLy9ZUDFxMWF4Ny9lL1lpMElXbWNQZTNzVnUyUGRTYW90cGE5OUllL1VsWlN4aG1qenVDbVg5OUVaSFFVTHoveEVxdFhyRzdWOXV2MkVSTWJRMDExRFpPbVRtYnVUK2NlYzczSXFFajh0WDRxeXl0YkxDOXJvNWRreWtWbjQxM3RaVlBlSmo3NzEyY0FuREhxREZMNnBYeHROaEhwdVFLQndEc3VsK3NtQU11eTNyUTdUM2VsWVZFaUlsM1lQOTc1TzVWbGxRd2FOb2p6dnpjMXRMeDAzK0V2NUJHUmgzOUgybEs0aFlNMUI5dTE3YjI3OWdKTkU3UWRUaWU3dDMrRmQ3VzN6YlpmdDQvaEdjT0Jwa25qeGZuRldKWkZmVjA5M3RVNW9VbmVBRU5HREFHZ1lHMEJHNzBic1N5THZFL3lLUGkwb05YK1JvNFpTZS9VM2pRMk5MSnF5U3BBRTdsRjVPdmw1K2YvTDFCcFdaYXZ2cjVlVi96c0lPcTVFQkhwd3Q3NjAxdTg5YWUzY0RnY29TRkhEb2VEcklsWm9UWkR6eG9hdXIzd3JrY3h4dkRVMHFlUHUrMjBJV2w4dWZsTE51VnQ0cFpMYjhheUxIcW45ZzVOK0Q3UzErMWordXdaRks0dnhGL3I1N0c3RjdiSWV2Zmo5K0R1NHdiZ29pdW1VWlJiUkdOakkwL2MrM2pvREZYdXZtN0s5cGUxMko4eGhtOWRNSVdsTHkyaC9FQTVFWkVSZU00ZTI5N0RKaUk5VTRObFdhOEFxWVdGaGZWMmgrbXUxSE1oWVZkYjRLUGsrYjJoLzVvZHVheG1iYldOQ1VXNmp6RlRQQ1FrSjJCWkZqRnhNWncxK2l4dStzM05ERGxyU0toTjFxUnNwbDB4amZpRWVCd09CMzM2dDU1ZjBaWnJiN3VPWWVuRGNMbGNKUFpPNG9vYi9wMk04Umx0dHYyNmZhUU5UZU8yQjI4blkxd0cwYkhSQUNTbkpEUGxvaW4wVHUwZGFuZG01cG5jY084ODBvYWs0WEs1Y1BkMWMrWDgyV1NNYTlwblZIUlVpMzErNjhKdmhZWmZaVThlSGRxMmlNalhlQnZRa0tnT3BKNExDYnVJdnBFMDdHNzlnOENSeTF4VGt6b3pra2kzOWVPZi83aGQ3V2JOL1M2ejVuNjMxZklqTDNSM3ROUzBWRzc5L1cydGx2LzdEVmVlMEQ0QUJnMGJ4UHhmM25qY25Ka1RNa09ucG9XbStSc1AzUFFBQVAyKzBhOUYyOUo5cFRSZFd4RW1UNTE4M0cyTFNMczRzck96cHpvY2psdU1NVk9BUkxzRGhadGxXWGc4bm01M0dsckxzdXFCemNhWTV4c2FHbDRzS0Nnb3R5T0hlaTRrN0NKU0kzRW1PWS81dUxPWGs2akIrb1ZSUkZyYXMyTVBIeTM3aUtyeUtxRHBxdDR2UC9FeXU3ZC9CUkE2RTFSMVJUWCtXajlML3ZJM29Lbm9PR3YwV2ZhRUZ1bGVIR1BHakhuSzZYU3VNTVpNcHhzV0Z0RDJDU3k2QTJOTXBERW1IWGpVNVhJVlpHVmxwZG1SUXowWDBpRmlNdUx3ZlZ6VjVtTlJaOFIwY2hvUjZRcHFmVFc4L3N4cnZQN01heTNtWlFCa2pNdmduT25mQnVET09RdEM4ekVjVGdkWHpwdmRiYjhzaUhTbTBhTkhYMnlNdVNFK01aNHI1MTNKOEl6aDlFcEtzRHVXdEZOOVhUMTdkKzFsNlYrWFV2alpob0ZPcC9OWllIcG41MURQaFhTSTZCSEhMaUJpMG1NN01ZbUlkQlhKS1c1R1pKOUZURnhNYUE3SkdhT0djZFgvOTBQbTNUOC9kTjJPaE9RRWpNTXdZUEFBYnJoM0htZG1uV2x6Y3BIdXdSaHpJOERWdDF5TjUreXhLaXk2bU1pb1NBYWRNWWo1OTg4bnNYY2l4cGlMTXpNemh4NS96ZkJTejRWMGlNaitVVGg2T1FoV3Q3eGdsb2x4RURrazZoaHJpVWhQNXU3cjVwWUhiamx1dTkvOTlmZWRrRWFrNXpIR2ZBc09ueFphdWlaakRLa0RVcWtzcmNUcGRHWUNXenR6LytxNWtJNWhJRFlqdnRYaXFET2lOWHhCUkVUazlKUUlFSi9ZeSs0Y2NvcGk0cHBHa0RnY2prNS9NVlZjU0llSkd0RjYwblpzaG9aRWlZaUlpSFJYS2k2a3cwUU9qTUxFSFA0blpxSU5VVU0xbVZ0RVJFU2t1MUp4SVIzR09BeXhHWEdoKzFGRG96Rk9EWWtTRVJFUjZhNVVYRWlIT3ZLc1VUR2o0cjZtcFlpSWlJaDBkU291cEVORkRvckVSQnRNcENINlRBMkprdTdQUkRUMXp0WDZhbTFPSXAzRmY3QU9BRWVrUGxKRlJQUk9LQjNLT0IzRWpJclZrQ2pwTVNJR1JBS3dhOXN1bTVOSVp5bmJYd3FBczdmTzdpNGlvdUpDT2x6MFdiRkVqOVJab3FSbmlCM1RkQXJtVjU5NmhUMDc5MkJabHMySnBLTTAxRGV3L1BYbGJOMjRGV2VpazZqQnJjK1FKeUxTMCtobmxrNWdCWUxVNXRaUTY2Mmg4VUFEVmtQUCs3SmhXUllWaTB2dGp0RjVuT0J5UnhDVEdVdjgrQVJNcEhwdGVvcVlVYkVjTEtoaDN4ZjcrTTI4WCtPS2NCRVZyUXRIZGplQllCQi96VUVBTEFQdTcvWlc3NnlJQ0NvdU9wd1ZDRkw2U2duMTIrdnNqbUtySG5maHZBQTBsalJRdmJLU2d3VTFwRnpYRDBlVU9ncDdBdU0wdUsvb1E2M1hoMjl0TlkzbGpUUTJOTm9kU3pxQ0U2TFBqS1hYT1lsRTlJMndPNDJJeUdsQnhVVUg4MzFTVGYzMk9nWVBIOHdWMTE5Qi8wSDlpWTdWeE9idXJ0NWZ4LzQ5SlN6NXk5L1k4T2tHcWo0b0orbVMzbmJIa2s1aVhJYTQ4YjJJRzk4THE5NGkyQmkwTzVLRW1YRTBuYWpDT0hyWUR5Y2lJc2VoNHFLREhkelFkTWFZSDk3MFE5S0dmc1BtTk5KWklxT2pTQnVTeHRXM3pPWE9PUXZ3Ri92dGppUTJNWkVHWjZUVDdoZ2lJaUtkUXVNME9saWdyR2s0UkovK2ZXeE9JbmFJVDR3bktqcUtZRzJBb0YrL1hvdUlTTWNiUFhyMDVSNlBaeXlncmpYcGRPcTU2R0JXWTlQazdhZ1luVVdrSnpMR0VKY1FSNTIvam1CZEVFZTA2bmtSRWVsWXhwanJnZk05SHM4T3k3SmVBWlo0dmQ1MVFNRE9YUFgrT2xZc1drSE94em1VN2l2RkdFUGEwRFR1ZUhoQnFFMVZSUlh2dmZJdUJlc0txS3FvSWk0K2pwR2VrVnd5WnhidXZ1NVF1L2t6NXdGdzdxenorTWJRTk41LzQzM0tENVF6ZE9SUXJybjFXc3BLeWxqMDNDSjJiZDFKb2p1UjcxOTNLWjZ6UGFlODdzbG1UQjNZbHc4V2ZVQlZSUlVqc2tkd3phM1hFcDhRMzNFSDIwWXFMa1JFUkVTNnAwSEdtTHVBdXp3ZXoxN2dWY3V5M3ZGNnZXdUFUajNUaFArZ24wY1hQTkxpR2tER0dMWVZiUXZkcnl5cjVNRmJmMC81Z2ZMUTQxVVZWYXhkdVpiQzlZWGN0ZkRuTGI2OEF4U3N5MmZWa3BVWVk3QXNpMDE1bTNqMmdUK3laOGNlNnV2cXNTeUwwbjJsdlBqSW54bVdQb3lFNUlSVFd2ZGtNbTc0dElCVlMwcEMreW44ckpDM1gzaWJ1VCtkRy9iamZEclF6NmdpSWlJaTNWOC80R2ZHbUk4OEhzOWVqOGZ6MU5peFl5Lzg1amUvMlNsREs1YS90anhVV0V5ZlBZT0ZpeDdqOGNWUDhKTjdyZysxV2ZieU1zb1BsT053T3BoMzN6eWVXdm8wUC92ZHJVUkVSdUNyOUxIMHBTV3R0dXVyOG5IL003L2tQLy9udjBoT1NRWmdlL0YycGt3N215ZmVlWkpwVjB3RG9MR2hrZUtDNGxOZTkyUXlWbGRXYzk4ejkvTmZmLzBkU2IyVEFQajhzOEpUT3A2bk0vVmNpSWlJbkVZOEhrL1B1eGlTZExiZXdIekxzdWE3M2U1cXQ5djlWaUFRZUtzamQraGRuUVBBc1BSaHpQemh6TkR5MFpOSGgyNXYrTFFBZ1BTeEdXUk95QUpnZU1ad01zWm40bDJkdzhhY2phMjJtelVoaTlTMFZBQkdqUjNGNmhXckFiam9zb3R3T0IxTU9IY2k3Ny94UGdDK3l1cFRYdmRrTW1aUEdrMi90SDZIOXBQT21nOVdVMzFVbHU1RVBSY2lJaUlpUFpjRFNIRTZuWDBzcStQcTJ1WmhSQU9IRER4bW0rWXYzTDJQR2xhVWVHZ29VNDJ2cHRVNmNVZk1XNGlNT256QjBsNUp2UUNJaUR4OERacGdzT1h6TzVsMVR5WmpiSHhzNkhielJWVTc4bGpiVFQwWElpSWlwNUdjbkJ5ZDRVZE95Wmd4WS81dWpEbi9hNXBVV3BiMWQ4dXkzdDYvZi84N3UzZnZyZ1h3ZUR3dmRGU21tTmdZZkZVKzluKzEvNWh0NGhQaXFTcXZvcks4c3NYeTVzSWswWjNZVWZIYXJTdGt0SnQ2TGtSRVJFUzZ2MUxMc2w0TEJvUGZyNnVyNit2MWVpL0x6YzE5cGJtdzZHanA0OUlCS01vdFl1WGZWdEpRMzBCalF5TTVIK2VFMm96eWpBS2dZRjBCbS9JMkFWQ2NYMHpoK3FiNUNWbUhoaUhacVN0a3RKdDZMa1JFUkVTNkljdXk5Z0VyakRHdjV1VGtmSWlOcDZLZE5mZTdGT1VXVVZsV3lhTG4zdVN0UHkxcXpzalR5LzRiZ0psekx1SHo5WjlUVlZIRkgrNTVMSFIySllEZXFTbE1uejNEcnZnaFhTR2ozVlJjaUszK3N2Qi95Ritiejd6NzVuSEdxR0YyeHhFUkVlbnlMTXQ2T3hnTVBwQ1hsL2NSY0ZwY3dUVTVKWms3SDcyVHBTOHRwZkN6UW54VlBtTGpZeG1lZVdhb2pidVBtd1VMNzJUWlMwdjVmUDNuK0twOUpDWW5rVFVoa3hsWHpTUSswZjdyUW5TRmpIYnIwdU02bTgrb01lRGVRWFpIT2FiZHY5a0JFS3JLZTZKZ01NajI0dTBVZnJhQlMrYk1hdkhZVDM5d0MvVjE5VXk3WWhxejVuN1hwb1FkNnhmL2NROWwrOHZvZS9NQVhJbGRvNTZ2V0ZwS2JXNE5sbVg5eU92MVBtOTNuczdRRmQ1UHBIdHIvcnpRbkF1eFMvUDdZRS8renRKZC9QRzN6NUQzU1I3QTFUazVPUzkxNXI2N3hqY2Q2ZElXdjdDWWY3enpkNEJXeGNYRlYxNU13Ym9DSnB3MzBZNW9JaUlpSWhKR0tpNEV5N0l3cHVOK0tBc0dqOTBqZTlIbDA3am84bWtkdG04UkVSRVI2VHdxTG5xWStUUG5BZkNkUzg3RkdGanp3UnFtWGpxVkdWYzFYZENtcXFLSzkxNTVsNEoxQlZSVlZCRVhIOGRJejBndW1UT3J4ZVhzbTdkejdxenp1UHdubHdQdzVyTnZzbXJKU3VCd2wycHp1NlBYTy9yeDV1MGNlVDkxWUY4K1dQUUJWUlZWak1nZXdUVzNYa3Y4RWVlazNyZHJIMisvOEJiRitjVTRYVTRtbmplUllERElSOHMrYXJFUEVSRVJFZWtjS2k1NnFOdzFYaXBLSzFyMFdGU1dWZkxncmI4UG5hdlpHRU5WUlJWclY2NmxjSDBoZHkzOGVZc0NvejFjRVM2Q2dXQ285OElWMGI1L2NocytMV0RWa3BMUVdSZ0tQeXZrN1JmZVp1NVA1d0pRY2FDY1J4WThqSy9LRjhxNmFza3FJcU1pVHlpZmlJaUlpSVNQaW9zZXFxcThpdm4zMzBqNnVIUnFmVTJudUY3MjhqTEtENVRqY0RxNC9wN3J5WnlReGVZTm0zbnl2aWZ3VmZwWSt0SVNycm4xMmhQYXorT0xuMmpSby9INDRpZmF0VjUxWlRYM1BYTS9zZkd4L082Vy82S2l0SUxQUHlzTVBiNzg5ZVg0cW53WVk3ajJ0dXNZOSsxeEZPY1g4L1N2bmpxaGZDSWlJaUlTUHJxSVhnODFhdXdvTXNabllJd2hybGNjME5SYkFKQStOb1BNUXhlQkdaNHhuSXp4bVFCc3pObllhZm15SjQybVgxby9FcElTR0RXMjZjSTcxWlhWb2NjTER4VWFaNDAraS9IZkdZOHhoaEhaSS9DYzdlbTBqQ0lpSWlMU2tvcUxIaXFsWDU5V3k1cS92UGMrYXVoVFluSUNBRFcrbW80UGRraHNmR3pvZGxSMEZFRG9JalVBRldVVkFLUU9URDFxdmJoT1NDY2lJaUlpYlZGeDBVTzFkWGFvNXNuU2xlV1ZMWlkzejhGSWRDZTJXajhZUEh5eHovcTYrdVB1OThnQzRWUTB6NjA0T212Wi90S3diRjlFUkVSRVRweUtDd2taNVJrRlFNRzZBamJsYlFLZ09MK1l3dlZOUTVDeURnMlZnc09GeHRhTjI3QXNpNGI2Qm9weWk5cmNia1RrNGFrOVd3cTNjTERtNENsbkhUSmlTRlBXdFFWczlHN0VzaXp5UHNtajRORFFMaEVSRVJIcGZKclFMU0V6NTF6QzUrcy9wNnFpaWovYzgxam9URTBBdlZOVG1ENTdScWh0NW9Rcy9uZjV2OWo1eFE1K2RjT3ZhS2lyeDMvUTMrWjJoNTQxTkhSNzRWMlBZb3pocWFWUG4xTFdpNjZZUmxGdUVZMk5qVHh4NytPaHJPNitic3IybDUzU3RrVkVSSG9peTdKOHhwajRXbDl0aStISjB2WDQvWFhOTjJzN2U5L3F1WkFRZHg4M0N4YmV5YVR6SjVHUWxJQnhHSkpTa2psbitqa3NlR1FCOFltSHJ6SHh2V3UveCtodmpTRWlNb0phWHcyVHBrNWkwdm1UMnR4dTFxUnNwbDB4amZpRWVCd09CMzM2dDU3dmNhTE96RHlURys2ZFI5cVFORnd1Ris2K2JxNmNQNXVNY1JuQTRYa2FJaUlpMGo3R21CeUFYZHQyMlIxRlRsSFp2cVpoNG9GQVlGTm43N3ZqTHN2Y0NUd2Vqd1V3NE41QmRrYzVwdDIvMlFIb2dtNmR3YklzSHJqcEFYWnYvNHJCd3dkejU4Szc3STRFd0MvKzR4N0s5cGZSOStZQnVCSzdSbWRoeGRKU2FuTnJzQ3pyUjE2djkzbTc4M1NHcnZCK0l0MWI4K2RGVGs1T2wvNXNscTVyOU9qUlZ6a2NqcGRUMDFMNXlUM1gweSt0WDV0ek5PWDA1VC9vWitsZmw3QnF5U3FBVDNKeWNyNEZoR2ZDYXp0MWpXODZJa2ZaczJNUHhmbkZqSmt5aG9Ua0JDckxLbG42MGxKMmIvOEtnSW5uVGJRNW9ZaUlTTmZTME5Dd0tESXljczYrWGZzdS9zMjhYK09LY0dra1FCY1NhQXlFaHFoYmx1VUxCQUkvcHBNTEMxQnhJVjFVcmErRzE1OTVqZGVmZVEySHd4RzZBamhBeHJnTXpwbitiUnZUaVlpSWREMkZoWVgxdzRZTiszNUNRc0tQZ1o4Mk5qU2UwZGpRYUhlc3NMTXNxOXYyeUZpV1ZXT01lVDBRQ1B3MlB6OS9teDBaVkZ4SWw1U2M0bVpFOWxuczJQSWwvbG8vTVhFeERCZzhrSW5uVFdUS1JWTzY3WnVHaUloSVI5cXlaVXNkOENUd1pGWldWbHg5ZlgyMDNabkNLVG82K2xhZy84R0RCKyt3TzB1NFJVZEhCM0p6YzZ1QndIRWJkeUFWRjlJbHVmdTZ1ZVdCVyt5T0lTSWkwbTNsNStmWEFKMTNCZDFPNFBGNGZnQkVGeFVWNmNKWUhVUm5peElSRVJHUmJpOHJLMnNFTUFJWTdQRjR4dHFkcDd0U2NTRWlJaUlpM1o3VDZaeHh4TjBmMmhha205T3dLQkdSTUdnc2I2VDZmeXVwMjN5UVlHM3crQ3RJdDJJWmlPampJdjViQ1VTZkZZc2pRci9kaVp4dWpERkhGaFRUZ1Z2dHl0S2Q2ZDFQUk9RVStkWlVzZi9KM1J6TXExRmgwVU1aQ3hyM04xTHhUaG43SHZ1S3hvcnVkNFlka2E0c016TnpLT0E1WXRHSTdPenNkTHZ5ZEdmcXVlaG9UZ01CaXpwL25jNFYzUU5abGtXdHJ4WUFSNlJxK2U2b2JydWZxbjlVNEhRNXVmUS9MbVgwNU5FazkzSGJIVXM2V1VOOUExOXQzOFdpNXhheGRlTld5dDhzb2MrUCs5c2RTMFFPY1RxZDA5cFlkaFZ3ancxeHVqVjkyK2xncm1RbkFLWDdkRktDbnFqV1Y0dS8xbytKZHVDSTBaOWJkMVR6YVRVQWMyNmV3N216emxOaDBVTkZSRWJ3elRPSGNQdERkOUIvVUg4YTlqWlEvMVdkM2JGRTVCQ0h3ekg3NkdXV1pjMW9xNjJjR24zYjZXQXhJK01BV1BUY20remVzWnM2dno1c2VvS0crZ2IyNzk3UFczOWFCRUQwR2QzcU5PRnloTHJ0VFgvVEk3SkcySnhFVGhkOSt2Y0JvTEZFUTZORVRnZGp4b3daQUp4OTlISmpUSFpXVnRZUUd5SjFheG9XMWNIaS95MEIvOWFERk9VVzhkdjV2MmxhcU91N2RYL1c0WnZPSkJlSkYrdlg3TzdLOGpmTnNVaEtTYlk1aVp3dVl1SmlBQWpXMjNvZEt4RTVKQmdNWHVSME90dDh6T1Z5WFFVODBMbUp1amNWRngzTU9BMHAxNlJTL2E5S0RtNnNKVkRSYVBOMUU2VXpXQVpjaVM2aWhrZVRlRzRTSmtxZGhDSWlJblpvYTBqVUVTNUJ4VVZZcWJqb0JNWnBTRGczaVlSems0Q21TYjdTdlJtajdpa1JFUkc3cGFlbnU0MHhGM3hOazRrWkdSbXBHelpzMk5kcG9ibzVGUmMyMEJkUEVSRVJrWTRYRlJWMThmSGFSRVJFekFFZTZZUTRQWUtLQ3hFUkVSSHBsbkp5Y2w0R1htNis3L0Y0ckVQTDlVdHZCOUZBY0JFUkVSRVJDUXNWRnlJaUlpSWlFaFlxTGtSRVJFUkVKQ3hVWElpSWlJaUlTRmlvdUJBUnNVRXdHR1JyMFZhV3ZyVEU3aWpkZ282bmlNanBRV2VMRWhHeHdlSVhGdk9QZC80T3dDVnpadG1jcHV2VDhSUVJPVDJvNTBKRXhBYkJZTkR1Q0oydUl5OGcycEhIVXhjK0ZSRnBQL1ZjaUloMHN2a3o1N1Y1LytsbC94MWFWbFZSeFh1dnZFdkJ1Z0txS3FxSWk0OWpwR2NrbDh5WmhidXZ1OVc2NTg0Nmo0RkRCdkxCb2c4bzIxZEtTdjhVWmx3MWs3SC9OcmJGdnRxNzNlT3A5OWV4WXRFS2NqN09vWFJmS2NZWTBvYW1jY2ZEQzFyaytzNGw1MklNclBsZ0RWTXZuY3FNcTJZQ1VGbFd5VHN2dnNPR1R3dW84OWZSZjlBQXBzK2VUdmFrN05BK2dzRWdIeTM3aUx4UGN2bHEyMWY0RC9weDkzRno5clN6bVhycEJhRUxrbmJFOFR4V2JoRVIrWG9xTGtSRU9wa3J3a1V3RUF6OTJ1NkthUGxXWEZsV3lZTzMvcDd5QStVQUdHT29xcWhpN2NxMUZLNHY1SzZGUDI5VkNPU3Z6V1BWa3BVWVk3QXNpNzA3OS9MQ2c4OFRFeGZES00rb2s5NXVXL3dIL1R5NjRCRjJiZHNWV21hTVlWdlJ0bFp0YzlkNHFTaXRDQlVDQUw1S0h3L2Q5aUJsSldXaGRYZCtzWU0vL3ZZWjV0MDNuOHdKbVFEVSttcDU4OWszUW0wc3k2SmtUd21MLzd3WXk0SUxMN3V3dzQ1blc3bEZST1Q0VkZ5SWlIU3l4eGMvd1p2UHZzbXFKU3REOTQrMDdPVmxsQjhveCtGMGNQMDkxNU01SVl2Tkd6Yno1SDFQNEt2MHNmU2xKVnh6NjdVdDFpay9VTTcxdjdpQnJJbFpiQ3ZheHVQM1BrNjl2NDRQMy9vd1ZGeWN6SGJic3Z5MTVhSENZdnJzR1Z6d2d3dHd1VndVZkZyUXFtMVZlUlh6NzcrUjlISHAxUHBxQVhqdjFYY3BLeWxqOFBEQnpMdC9QdEhSVVR6NXk2ZllzbUV6Szk1NFAxUmNPSjFPTHJ6c1FpYWRQNW5VdEZTcUs2djV3OTJQc1dmSEhsYXYrRGhVWEhURThXd3J0NGlJSEovbVhJaUluR1kySFBxU25qNDJnOHdKV1FBTXp4aE94dmltTDkwYmN6YTJXaWRyWWpiWms3SXh4akIwNUZDeURuMUIzN0hseTFQYWJsdThxM01BR0pZK2pKay9uRWxVZEJST2w1UFJrMGUzYWp0cTdDZ3l4bWRnakNHdVZ4d0ErV3Z6QWRqNXhVNStjZDA5M0Q3N2RyWisva1hUc3EwN1Erdkd4TVV3YSs1M3FhMnA1ZjgrWE1NL2wvNFRLOWcwLzZGMGYybTdzcDdzODI0cnQ0aUlISjk2TGtSRVRqUFZsZFVBOUQ1cXFFNWljZ0lBTmI2YVZ1c2tweVMzdUIrWDBQU0Z1TDZ1L3BTMjI1Ym00VVVEaHd3OGJ0dVVmbjFhTGFzb3F3Q2E1bFFjUFJHN29iNGhkUHZMelYveTNIOCtTMWxKR1M2WGk1UitLZmo5ZFUzckJ0by9nZnRrbm5kYnVVVkU1UGhVWElpSTJNeXlyQlpqKytNVDRxa3FyNkt5dkxKRnUrWXY5WW51eEZiYk9Icm96dDZkK3dCSTZwMTBTdHR0UzB4c0RMNHFIL3UvMm4vY3RtM05XWWlKamFHbXVvWkpVeWN6OTZkemo3bnVTMy80SzJVbFpad3g2Z3h1K3ZWTlJFWkg4ZklUTDdGNnhlcXYzV2M0anFmbVdvaUluQndOaXhJUnNVRkU1T0hmZHJZVWJ1Rmd6Y0hRL2VZNUVnWHJDdGlVdHdtQTR2eGlDdGNYQXBCMWFHalBrWExYZU5tNmNTdVdaYkh1bitzb3p0OTBhRnZwcDdUZHRxU1BhOXBtVVc0UksvKzJrb2I2QmhvYkdzbjVPS2RkNncvUEdCN0tYSnhmakdWWjFOZlY0MTJkRTVya0RiQjMxMTZnYVlLMncrbGs5L2F2OEs3MnRybk5jQjlQRVJFNU9lcTVFQkd4d2RDemhvWnVMN3pyVVl3eFBMWDBhUUJtenJtRXo5ZC9UbFZGRlgrNDU3SFFtWklBZXFlbU1IMzJqRmJic3l5TGgrOTRxRVhiK0lSNExyN3k0bENiazlsdVcyYk4vUzVGdVVWVWxsV3k2TGszZWV0UGkwSVpqano5NjdGTW56MkR3dldGK0d2OVBIYjNRaHdPUjJoNDFOMlAzNE83VDlQd3BiUWhhWHk1K1VzMjVXM2lsa3R2eHJJc2VxZjJibk9DZGJpUHA0aUluQnoxWElpSTJDQnJVamJUcnBoR2ZFSThEb2VEUHYwUGovRjM5M0d6WU9HZFREcC9FZ2xKQ1JpSElTa2xtWE9tbjhPQ1J4WVFueGpmYW51VEw1ak11YlBPSlRvMm1zam9LRExHWjNEYmc3ZTNHQloxTXR0dFMzSktNbmMrZWllVHAwNXUyczZoU2M5anBuamF0WDdhMERSdWUvQjJNc1psRUIwYkhkcm1sSXVtMER1MWQ2amR0YmRkeDdEMFliaGNMaEo3SjNIRkRmOU94dmlNVGptZUlpSnljcnIwb0ZLUHgyTUJETGgza04xUlJMcVZpcVdsMU9iV1lGbldqN3hlNy9OMjUra01KL3Qrc3ZzM093RGE5WXQ5UnpqeUlucVgvK1J5V3pKSVMvL3o2SXVzWGJtV2hJdVNpSitRME83MW12OHQ1ZVRrZE9uUFpwSFRXZk43dmY3T09vNkdSWW1JU0F0M3pMNzltSTg5OU9yRG5aaEVSRVM2R2hVWElpTFN3cjFQMzJkM0JCRVI2YUpVWElpSVNBc0p5ZTBmeWlNaUluSWtGUmNpSWwyWVhYTTlSRVJFMnFLelJZbUlpSWlJU0Zpb3VCQVJFUkVSa2JCUWNTRWlJaUlpSW1HaDRrSkVSRVJFUk1KQ3hZV0lpSWlJaUlSRlZ5OHVhZ0dDZFVHN2M0aDBLMEYvMDkrVU1jWm5jNVRUbm9scWVodXRLcSt5T1ltY0x2d0g2d0J3UkhiMWoxZ1JrUlBYcGQvNUxNc3FCR2dzYWJBN2lrajNZVUhqZ1VZQUFvSEFCcHZUblBZaUIwWUNzTDE0dTcxQjVMUlJYbElHZ01zZFlYTVNFWkhPMTZXTEMrQUZnSXIzeTJuWVc2OGVESkZUWUFVc0FsV05WSDljU2VPQkJvQ0N2THk4UXJ0em5lNWl4OFVEOEpmSC9zTG1nczBFZzNvZjZxa08xaHprcjQvOWxSMWJkdUJNZGhIeGpVaTdJNG1JZExvdWZSRTlyOWY3L0pneFl5NXIzRk4vZnNsemUrMk9JOUtkVkFZQ2dSL1pIYUlyaUQ0emh0aXhjZFN1cjJIaHp4L0ZHSVBUNWJRN2xuUXl5N0lJTkFhYTdqakFmVmtLeGhoN1E0bUkyS0JMRnhkQWcvZi9iOS91V1NPckFqQ09QeWNUWDlZWUpZSmdaeHBKWVJFU2JIUkxDOWxQc0ZqN0Vld1dVUkNFL1FJV2xuNEJiUVVWN0lVc0ZrRUdVb3hMVU5pZ3V6RkZOak9UT1JieHBSR2JPZTdKelB4KzFiM2RVMXd1L08vTHZYdTM5dmIyM2krbHZKdmt0U1EzZW8rQ0JUVk44cURXK3QxNFBQN284UER3cVBlZ1JWQkt5WXUzWHNxTjF6ZnkremVQTXZsNW5PbGsybnNXUFR5VlBQL0daamJlZkNHRERZRUpyS1pGdDkySDNBQUFBcDlKUkVGVWo0dmtLakR1SnJuYmV3ai9iWDkvdnliSndjR0J4M2tzbFZKS25ubjEyYno4M2l2SnJLWnFpNVZUUzgzYStscmk3Z2FzdUdXSUM0RHJZNjJrK05SKzVSUlZBWkJrOFgvb0JnQUFyZ2x4QVFBQU5DRXVBQUNBSnNRRkFBRFFoTGdBQUFDYUVCY0FBRUFUNGdJQUFHaENYQUFBQUUySUN3QUFvQWx4QVFBQU5DRXVBQUNBSnNRRkFBRFFoTGdBdUhLZUpMT0xXZThkcktEWitPL3I3bkhQSFFEekVoY0FWMzVNa3VtdjA5NDdXRUd6MDh1L0RuL3F1UU5nWHVJQ0lFbXQ5Zk1rT2YzNllhYS9UVkl2YSs5SnJJQTZxNWsrbXViMDI0ZFg1N1YrMlhrU3dGeldldzhBdUE3T3pzNCsyOXpjdkQyNWYvSFdnMDkvU1pLVXAwdm5WU3k3T3FuSlB4Mzd3OG5KeWNjZDV3RE1UVndBSkRrNk9yclkzdDUrZTJ0cjY4TlN5dTFhNjNiRzN1N3kvNnExMWxMSy9kbHM5c1ZnTVBqZytQajR2UGNtZ0htSUM0QS9qVWFqeDZQUjZFNlNPMGtHT3pzN3ovWGV4SEliRG9mblNmem9BeXdOY1FIdzd5Nkh3K0ZaN3hFQXNFaTg4Z2NBQUpvUUZ3QUFRQlBpQWdBQWFFSmNBQUFBVFlnTEFBQ2dDWEVCQUFBMElTNEFBSUFteEFVQUFOQ0V1QUFBQUpvUUZ3QUFRQlBpQWdBQWFFSmNBQUFBVFlnTEFBQ2dDWEVCQUFBMElTNEFBSUFteEFVQUFOQ0V1QUFBQUpvUUZ3QUFRQlBpQWdBQWFFSmNBQUFBVFlnTEFBQ2dDWEVCQUFBMElTNEFBSUFteEFVQUFOQ0V1QUFBQUpvUUZ3QUFRQlBydlFld2VuWjNkOS9wdlFFQWdQYkVCVTlTVFZJR2c4Rlh2WWNBQUN1cjloNnd6TVFGVDB5dDlaTlN5czNlT3dDQWxmWjk3d0VBQUFBQUFBQUFBQUFBQUFBQUFBQUFBQUFBQUFBQUFBQUFBQUFBQUFBQUFBQUFBQUFBQUFBQUFBQUFBQUFBQUFBQUFBQUFBQUFBQUFBQUFBQUFBQUFBQUFBQUFBQUFBQUFBQUFBQUFBQUFBQUFBQUFBQUFBQUFBQUFBQU12dkQ1N2ltelFDU2tnZUFBQUFBRWxGVGtTdVFtQ0MiLAoJIlRoZW1lIiA6ICIiLAoJIlR5cGUiIDogImZsb3ciLAoJIlZlcnNpb24iIDogIjQ0Igp9Cg=="/>
    </extobj>
    <extobj name="ECB019B1-382A-4266-B25C-5B523AA43C14-7">
      <extobjdata type="ECB019B1-382A-4266-B25C-5B523AA43C14" data="ewoJIkZpbGVJZCIgOiAiMTYwNTcyNzkwNzk3IiwKCSJHcm91cElkIiA6ICIzMDQ2NDA2NCIsCgkiSW1hZ2UiIDogImlWQk9SdzBLR2dvQUFBQU5TVWhFVWdBQUF4Y0FBQUZUQ0FZQUFBQkxkdkZ2QUFBQUNYQklXWE1BQUFzVEFBQUxFd0VBbXB3WUFBQWdBRWxFUVZSNG5PemRlWHlVNWIzLy85YzFNOWxEbGlFUWxoUUtnZ2paWU5pTHgxWkZSVURhV3ZXSVJkVHpiYXZnVDIxZDBHclZicDdUdW1IZGp0VnFQYTI3S0JaUVJGdW9QY0lSbEV3V0lpRWdJQ0JieUQ0SmsyWG0vdjBSTWhBU0pNQWtOMG5lejhmRGh6UDNYUGQ5ditjZU1qT2Z1YTdydmtG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9TMFkrd09JQ0p5R25GNVBKNnJMY3Y2RVpCdGpJbXpPNUIwZTdXV1pSVUNMM2k5M3VlQkJyc0RpWWljQ2hVWElpSk5YQjZQNXczZyszWUhrWjdKc3F4L2VMM2VpMUdCSVNKZG1Jb0xFUkhBNC9GY0I3emdUSEdSTk1OTlJOOUlITkVPdTJOSk54ZXNDOUpZMGtERisrVTA3cW5Ic3F5ZmU3M2UzOW1kUzBUa1pPbVRVMFFFT0RRVWlxUVpicUlHUmF1d2tFN2hpSElRbVJaRjhrdzNBTWFZMlRaSEVoRTVKZnIwRkJGcGtnMFEwVGZTN2h6U0F6bVRYYzAzaDl1WlEwVGtWS200RUJFQm1pZHZxOGRDN09DSUN2MjdpN0V6aDRqSXFkS25xSWlJaUlpSWhJV0tDeEVSRVJFUkNRc1ZGeUlpSWlJaUVoWXFMa1JFUkVSRUpDeFVYSWlJaUlpSVNGaW91QkFSRVJFUmtiQlFjU0VpSWlJaUltR2g0a0pFUkVSRVJNSkN4WVdJaUlpSWlJU0ZpZ3NSRVJFUkVRa0xGUmNpSWlJaUloSVdLaTVFUkVSRVJDUXNWRnlJaUlpSWlFaFlxTGdRRVJFUkVaR3djTmtkSUF4Y0hvL25hc3V5ZmdSa0cyUGk3QTRrMGtVMVdwYTF5eGl6dUxHeDhkSDgvUHhkZGdjU0VSR1JycVdyOTF5NFBCN1BHOEFMeHBodnFiQVFPU1V1WTh3M2daKzVYQzV2ZG5aMnVzMTVSRVJFcEl2cDBqMFhIby9uYXVEN3poUVhTVFBjUlBTTnhCSGQxZXNsRVhzRUc0TUVxd0xVZk9halptMTFpc1BoZUJFWWIzY3VFUkVSNlRxNmRIRmhXZGFQakRFa3pYQVROU2phN2pnaVhackQ1Y0RoZHBCNFFUTCt6UWNKbERXT3k4N09Qak12TDYvWTdteGRqUlcwT0xpaGxscXZqNFk5OVZnTmx0MlJKTndjNE96bEpIcDRESEdURTNBbGRlbVBVeEdSc09ucTc0YlpBQkY5SSszT0lkSjlHSWpvRzBHZ3JCRmpURGFnNHVJRVdFR0w4c1dsK0QrdnRUdUtkS1FnQkNxYmV2cHE4MnZvZlhWZklnZEUyWjFLSkJ3YzJkblpVeDBPeHkzR21DbEFvdDJCcEgwc3k2b0hOaHRqbm05b2FIaXhvS0NnM0k0Y1hicTRhSjVqb2FGUUl1SFYvRGRsakVtd09VcVg0eStxeGY5NUxYMzY5K0dITjg4aGJVZ2FzZkd4ZHNlU01HdHNiS1RpUUFWclBsekQrNjh2cDJKeEtYM245UWVIc1R1YXlLbHdqQmt6NWlsanpBMTJCNUVUWjR5SkJOS0JSMTB1MTIxWldWbVQ3RGc1UzVjdUxrUkVUamMxNjMwQXpMNXhObWRtbm1sekd1a29McGVMbEg0cHpMcDZGcHR5aTlpMmFSdDFPK3FJK3FhRzZFclhOWHIwNkl1Tk1UZkVKOFp6NWJ3ckdaNHhuRjVKK28ycHE2aXZxMmZ2cnIwcy9ldFNDai9iTU5EcGRENExUTy9zSFBySlgwUWtqQnAyMXdNdzZJeEJOaWVSenBMU3Z3OEFqU1VOTmljUk9UWEdtQnNCcnI3bGFqeG5qMVZoMGNWRVJrVXk2SXhCekw5L1BvbTlFekhHWEp5Wm1UbTBzM09vdUJBUkNTT3J2bW55ZG13dm5SbTdwNGlPYVpwckVhd1AycHhFNU5RWVk3NEZNR1RFRUx1anlDa3d4cEE2SUJVQXA5T1oyZG43VjNFaElpSWlJbkJvOG5aOFlpKzdjOGdwaW9tTEFjRGhjSFQ2aTZuaVFrUkVSRVJFd2tMRmhZaUlpSWlJaElXS0N4RVJFUkVSQ1FzVkZ5SWlJaUlpRWhZcUxrUkVSRVJFSkN4VVhJaUlpSWlJU0Zpb3VCQVJFUkVSa2JCUWNTRWlJaUlpSW1IaHNqdUFpSWlJaUVoWE1IL21QQURPblhVZWwvL2tjcHZUbko3VWN5RWlJaUlpSW1HaDRrSkVSRVJFUk1KQ3hZV0lpSFE0eTdMc2ppRFNZNHdlUGZweWo4Y3pGakIyWjdHRDNtL3NwVGtYSWlKQ3ZiK09GWXRXa1BOeERxWDdTakhHa0RZMGpUc2VYaEJxVTFWUnhYdXZ2RXZCdWdLcUtxcUlpNDlqcEdja2w4eVpoYnV2TzlTdWVVenlkeTQ1RjJOZ3pRZHJtSHJwVkdaY05ST0F5ckpLM25ueEhUWjhXa0NkdjQ3K2d3WXdmZlowc2lkbGQrNlRGdW1takRIWEErZDdQSjRkbG1XOUFpenhlcjNyZ0lETjBkcHQzNjU5dlAzQ1d4VG5GK04wT1psNDNrU0N3U0FmTGZzSWdLZVgvVGZ3OWU4M3plM3pQc25scTIxZjRUL294OTNIemRuVHptYnFwUmRnakdteGpYTm5uY2ZBSVFQNVlORUhsTzBySmFWL0NqT3Vtc25ZZnh2YlpzWi92ZnNSNzcrNWdwb3FIeVBIak9UcW44NGxybGRjUngrYTA1NktDeEdSSHM1LzBNK2pDeDVoMTdaZG9XWEdHTFlWYlF2ZHJ5eXI1TUZiZjAvNWdmTFE0MVVWVmF4ZHVaYkM5WVhjdGZEbkxRb01nTncxWGlwS0swSWY0QUMrU2g4UDNmWWdaU1Zsb2Uzcy9HSUhmL3p0TTh5N2J6NlpFekk3OHFtSzlEU0RqREYzQVhkNVBKNjl3S3VXWmIzajlYclhBSTAyWnp1bWlnUGxQTExnWVh4VlBxRHBmV0xWa2xWRVJrVWVjNTIyM205cWZiVzgrZXdib1cxWWxrWEpuaElXLzNreGxnVVhYblpoaTIza3I4MWoxWktWb2JaN2QrN2xoUWVmSnlZdWhsR2VVUzNhRnF6TFo5WGVBNkcyK1d2eldmem54Y3k1ZVU2NERrT1hwZUpDUktTSFcvN2E4bEJoTVgzMkRDNzR3UVc0WEM0S1BpMEl0Vm4yOGpMS0Q1VGpjRHE0L3A3cnlaeVF4ZVlObTNueXZpZndWZnBZK3RJU3JybjEyaGJiclNxdll2NzlONUkrTHAxYVh5MEE3NzM2TG1VbFpRd2VQcGg1OTg4bk9qcUtKMy81RkZzMmJHYkZHKytydUJEcE9QMkFueGxqZnVieGVFcUIxNDB4ZnlzdExmM1g5dTNiL1hhSE85THkxNWZqcS9KaGpPSGEyNjVqM0xmSFVaeGZ6Tk8vZXVxWTY3VDFmdU4wT3Jud3NndVpkUDVrVXROU3FhNnM1ZzkzUDhhZUhYdFl2ZUxqVnNWRitZRnlydi9GRFdSTnpHSmIwVFlldi9keDZ2MTFmUGpXaDYyS0MxK2xqM3Vmdm85ZWliMzQzYy8raTdMOVpXdzQ0ajJ6SjFOeElTTFN3M2xYNXdBd0xIMFlNMzg0TTdSODlPVFJvZHZOSDVycFl6UEluSkFGd1BDTTRXU016OFM3T29lTk9SdGJiWGZVMkZGa2pNOEFDQTBWeUYrYkQ4RE9MM2J5aSt2dUFTQVlDRFl0MjdvenJNK3JxL0o0UEJvd0xoMnROekRmc3F6NWJyZTcydTEydnhVSUJONnlPMVN6d3M4S0FUaHI5Rm1NLzg1NEFFWmtqOEJ6dG9lMUs5ZTJ1VTViN3pjeGNUSE1tdnRkdGhkdjUvOCtYTU9CZmFWWXdhWS9yOUw5cGEyMmtUVXhPelE4YytqSW9XUk55T1N6ZjMzR2ppMWZ0bXFiUFRtYi9vUDZBekJ5ekNoV3IvaVk2b3JxVTNuYTNZYUtDeEdSSHE1NXFOUEFJUU9QMmFhNnN1bERzL2RSUTU4U2t4TUFxUEhWdEZvbnBWK2ZWc3NxeWlvQUNBYURCSVBCRm84MTFEZWNRR29SQ1JNSGtPSjBPdnRZbHRWaVdKRmRtdDhuVWdlbXRsZ2VHMy9zK1F4dHZkOTh1ZmxMbnZ2UFp5a3JLY1BsY3BIU0x3Vy92dzQ0L0tQR2taSlRrbHZjajB0bzJsOTlYWDJydGtkbWFSNnVwWW5rVFhwZWNSRzBxUDZvaW9NYmEyaXNDRUJBL3hDa0d6SGdpSEVRbVJaRnIvT1RpRWlKc0R1UmRBRXhzVEg0cW56cy8yci9NZHZFSjhSVFZWNUZaWGxsaStYTmhVbWlPN0hWT20xOVNZbUpqYUdtdW9aSlV5Y3o5NmR6VHpGNTk1U1RrMlAvdHp2cDBzYU1HZk4zWTh6NVg5T2swcktzdjF1VzlmYisvZnZmMmIxN2R5MkF4K041b1pNaWZxM0lxRWo4dGY1Vzd6ZGxiZlEyTkd2ci9lYWxQL3lWc3BJeXpoaDFCamY5K2lZaW82TjQrWW1YV0wxaWRadmJhQjVPMVd6dnpuMEFKUFZPT3RHbjBLUDFyRlBSQmkwTy9HVS8xUjlYMGxqYXFNSkN1aDhMZ3JWQi9NVUhPZkQ4WHVwMzFkbWRTTHFBOUhIcEFCVGxGckh5Ynl0cHFHK2dzYUdSbkk5elFtMmF4eHNYckN0Z1U5NG1BSXJ6aXlsYzN6UjhJZXZRVUtuakdaNHhIR2lhZkZtY1g0eGxXZFRYMWVOZG5ST2E1QzBpSGFMVXNxelhnc0hnOSt2cTZ2cDZ2ZDdMY25Oelgya3VMRTRuUTBZTUFhQmdiUUVidlJ1eExJdThUL0phekFOcmo3Mjc5Z0xnaW5EaGNEclp2ZjBydkt1OXgyeWZ1OGJMMW8xYnNTeUxkZjljUjNGKzAzdmRLRS82U1Q2VG5xbEg5VnpVZk9xamZtY2R3ek9IYy9VdFY1T1FuUGkxWng0UTZXb0NnUUFIYXc2eS9sL3JlZjJaMXlqL1d5bXA4d2YwMERPZFMzdk5tdnRkaW5LTHFDeXJaTkZ6Yi9MV254WUJUVjM4emFkN25Ebm5FajVmL3psVkZWWDg0WjdIUW1kSUFlaWRtc0wwMlRQYXRhL3BzMmRRdUw0UWY2MmZ4KzVlaU1QaENBMlB1dnZ4ZTNEM2NSOW5DeUxTWHBabDdRTldHR05lemNuSitaQXVjaXJhaTY2WVJsRnVFWTJOalR4eDcrT2g5eHQzWHpkbCs5di9JMFRha0RTKzNQd2xtL0kyY2N1bE4yTlpGcjFUZTdmcW9XaG1XUllQMy9GUWkvZTMrSVI0THI3eTRyQThyNTZpUi9WYzFPWTNuZExzQi8vdkI2VDA2NlBDUXJvZHA5TkpmRUk4NTh3NGg0SGZIRWlnckpINnZhM0hpb29jS1RrbG1Uc2Z2WlBKVXllVGtKU0FNWWE0WG5HTW1lSUp0WEgzY2JOZzRaMU1PbjlTVXh1SElTa2xtWE9tbjhPQ1J4WVFueGpmcm4ybERVM2p0Z2R2SjJOY0J0R3gwYUg5VDdsb0NyMVRlM2ZJOHhQcGFTekxlanNRQ0p6bjlYb0hlTDNlYTNKeWN0Nm5peFFXQUdkbW5za045ODRqYlVnYUxwY0xkMTgzVjg2ZlRjYTRwZ25iVWRGUjdkck90YmRkeDdEMFliaGNMaEo3SjNIRkRmOGVtdlRkbHNrWFRPYmNXZWNTSFJ0TlpIUVVHZU16dU8zQjJ6VXM2Z1QxcUo2THhnTk5wM1JPSGRqUDVpUWlIY3NZUTBxL0ZMN2EvaFdCaWtib3IwSmF2bDVTU2pKWEgyY09oTHVQbTdrL3UrYTQyMnJ1N1RpV1FjTUdNZitYTjU1UVBoRnB2OXpjM0tmdHpuQ3FNaWRrdGpnMXRXVlpQSERUQXdEMCs4Ymg3M0ZmOTM2VG1wYktyYisvcmRYeWY3L2h5amJiT3h4T0x2L0o1Vnora3l1T3VjMjI5dGUwenVYSFhLZW42VkU5RjFaalV4ZFhWRXo3S2w2UnJpejB5MDZqNWhhSmlFalhzV2ZISGo1YTloRlY1VlZBMDBVOFgzN2laWFp2L3dxQWllZE50RE9lSEVlUDZya1FFUkVSa2ROYnJhK0cxNTk1amRlZmVhM0Z2Q3lBakhFWm5EUDkyemFtaytOUmNTRWlJaUlpcDQza0ZEY2pzczlpeDVZdjhkZjZpWW1MWWNEZ2dVdzhieUpUTHBweVdseUxRNDVOeFlXSWlJaUluRGJjZmQzYzhzQXRuYmEvNDgwVGt4UFRvK1pjaUlpSWlJaEl4MUZ4SVNJaUlpSWlZYUhpUWtSRVJFUkV3a0xGaFlpSWlJaUloSVdLaXk3b0x3di9oOXV2dkkwdlB0OWlkeFFSRVJFUmtSQVZGNmVwWURESTFxS3RMSDFwU2F2SGNqN09vZFpYUytGbmhUWWtrNDcyZGErOWlJaElSN0VzeXdkUTY2dTFPNHFjSXIrL3J2bG1wNytZS2k1T1U0dGZXTXpEdHovRTh0ZVd0M3JzNGlzdlp1aklvVXpRRlNxN3BhOTc3ZVgwWjF4TjUxLzNIL1RibkVRNlMzMTlBM0Q0dFJmcHFvd3hPUUM3dHUyeU80cWNvcko5cFFBRUFvRk5uYjF2RlJjbnliS3NEdDMra1ZlalBOcEZsMC9qOW9mdW9GOWF2dzdOSVBiNHV0ZGVUbi9PUGsyWEQ5cXpZNC9OU2FTemxPOHZBOENWSEdGekVwRlRFd3dHL3dqdzZsT3ZzR2Zubmc3L3JpUGg1ei9vNTgxbjM2QmtUd25BSjNsNWVaOTNkZ1pkUks4ZDVzK2NCOEIzTGprWFkyRE5CMnVZZXVsVVpsdzFFNENxaWlyZWUrVmRDdFlWVUZWUlJWeDhIQ005STdsa3ppemNmZDJ0dG5QdXJQTzQvQ2VYQS9EbXMyK3lhc2xLNFBCRlhKcmJIYjNlMFk4M2IrZkkrNmtEKy9MQm9nK29xcWhpUlBZSXJybjFXdUlUNGtQYjJyZHJIMisvOEJiRitjVTRYVTRtbmplUllERElSOHMrYXJHUDQ2bjMxN0ZpMFFweVBzNmhkRjhweGhqU2hxWnh4OE1MUW0xTzVyaDhZMmdhNzcveFB1VUh5aGs2Y2lqWDNIb3RaU1ZsTEhwdUVidTI3aVRSbmNqM3I3c1V6OW1lVnVzT0hES1FEeFo5UU5tK1VsTDZwekRqcXBtTS9iZXhMWEtmVEtiakhkUEtza3JlZWZFZE5ueGFRSjIvanY2REJqQjk5blN5SjJXZjhQYU85OXJMNlM5dVRDOHE5NVN4K0lXM3VlNk8veUNwZDVLdUp0dE5OVFkwa3ZkSkhwc0xOK09JZFJMMXpXaTdJNG1ja29hR2hrV1JrWkZ6OXUzYWQvRnY1djBhVjRTTHFPZ291Mk5KT3dVYUE2RmVjOHV5ZklGQTRNZEFwMWVJS2k1T1FPNGFMeFdsRlMyK0tGU1dWZkxncmIrbi9FQTVBTVlZcWlxcVdMdHlMWVhyQzdscjRjOWJmR2x0RDFlRWkyQWdHUG9GMnhYUnZwZHB3NmNGckZwU2dqRUd5N0lvL0t5UXQxOTRtN2svblF0QXhZRnlIbG53TUw0cVh5anJxaVdyaUl5S1BLRjgvb04rSGwzd1NJdHVVMk1NMjRxMmhlNmZ6SEVwV0pmUHFpVXJRL2szNVczaTJRZit5SjRkZTZpdnE4ZXlMRXIzbGZMaUkzOW1XUG93RXBJVFF1dm1yODFyc2U3ZW5YdDU0Y0huaVltTFlaUm4xRWxuT3Q0eDlWWDZlT2kyQnlrcktRdHRjK2NYTy9qamI1OWgzbjN6eVp5UWVVTGJPOW5YWGs0ZnNkbXgxT2I1MkZLNGhYdXV2WnVJcUFqaWVzWFpIVXZDTE5BWW9MclNCNVlGRGtpYW1ZeUpWQkVwWFZ0aFlXSDlzR0hEdnArUWtQQmo0S2VORFkxbk5EWTAyaDFMVG9CbFdUWEdtTmNEZ2NCdjgvUHp0eDEvamZEVE41Y1RVRlZleGZ6N2J5UjlYSHBvc3RPeWw1ZFJmcUFjaDlQQjlmZGNUK2FFTERadjJNeVQ5ejJCcjlMSDBwZVdjTTJ0MTU3UWZoNWYvRVNMSG8zSEZ6L1JydldxSzZ1NTc1bjdpWTJQNVhlMy9CY1ZwUlY4ZnNTazcrV3ZMOGRYNWNNWXc3VzNYY2U0YjQrak9MK1lwMy8xMUFubFcvN2E4bEJoTVgzMkRDNzR3UVc0WEM0S1BpMEl0VG1aNCtLcjhuSC9NNzhrT2pZNlZBUnNMOTdPZWQ4N24wdXZ1NVJsTHkvbC9UZmVwN0doa2VLQ1lzYWRNeTYwYnZtQmNxNy94UTFrVGN4aVc5RTJIci8zY2VyOWRYejQxb2VoNHVKa01oM3ZtTDczNnJ1VWxaUXhlUGhnNXQwL24ram9LSjc4NVZOczJiQ1pGVys4MzZxNE9ONzJUdmExbDlPSGNUbEl1VHFWcWxVVitEK3ZwYUc2Z1lxNkNydGpTUWN3VGtQRXdDZ1N2cE5FNUdEOXVpdmR3NVl0VytxQUo0RW5zN0t5NHVycjY3dFZsMXhzYk93QmdOcmEyaFM3czRSYmRIUjBJRGMzdHhvSTJKbER4Y1VKR0RWMkZCbmpNd0JDdjBSdU9QU0ZPbjFzQnBrVHNnQVluakdjalBHWmVGZm5zREZuWTZmbHk1NDBPalFQWTlUWWROWjhzSnJxeXVyUTQ4MW5senByOUZtTS84NTRBRVprajhCenRvZTFLOWUyZXovZTFUa0FERXNmeHN3Znpnd3RIejE1ZE9qMnlSeVhyQWxacEthbEhzby9pdFVyVmdOdzBXVVg0WEE2bUhEdVJONS80MzBBZkVjOEw0Q3NpZG1oWVVoRFJ3NGxhMEltbi8zck0zWnMrZktVTWgzdm1PYXZ6UWRnNXhjNytjVjE5d0FRRERUMU91emN1dk9FdHlmZGc0a3dKRjZZVE9LRnlWaDFRUUwrN2orUFp2L2p1d0hvZS9NQW01TjBEdU1BUjZ3VDQxUnZoWFJmK2ZuNU5VQ04zVG5DeWVOcEdsWmRWRlJVYW5PVWJrdkZ4UWxJNmRlbjFiTG1MNGE5anhwT2szaG95RTZOci9QK0ptUGpZME8zbThkSUhqa1pxNktzNmRmVDFJR3BSNjEzWWtNMm1vY1ZEUnd5OEpodFR1YTR4QjB4anlFeTZ2Q3ZnTDJTZWdFUUVYbDRzbVF3MkhJSVlYSks4bEhiYW5wTzlYWDFwNVNwdmNjMEdBeTJtb2pkY09nTU1pZXlQZWwrVEpRRFYxVFBPWGVHSzFFZkt5SWlQWmsrQlU1QVc1TXk0eFBpcVNxdm9ySzhzc1h5NWkvZ2llN0VGdXRibGtVd2VMaTM2c2d2djhkaVdWWllKb1JHUmtYaXIvVzN5bHEyLzhTSzk1allHSHhWUHZaL3RmK1liVTdrdUlURDBlZmszcnR6SHdCSnZaTTZORk5NYkF3MTFUVk1tam81Tkc4aW5NTDEyb3VJaUloMGhwN3pjMW9IYVI3UFg3Q3VnRTE1VGFjU0xzNHZwbkI5MHhDa3JFUERiK0R3bDlldEc3ZGhXUllOOVEwVTVSYTF1ZDJJeU1OMTM1YkNMUnlzT1hqS1dZZU1HTktVZFcwQkc3MGJzU3lMdkUveVdzeVZhSS8wY2VrQUZPVVdzZkp2SzJtb2I2Q3hvWkdjajNOQ2JVN2t1SVJEN2hvdld6ZHV4YklzMXYxekhjWDVtdzdsU08vUVRNTXpob2YyWDV4ZmpHVloxTmZWNDEyZEU1cmtmYUk2NHJVWEVSRVI2UXpxdVRoRk0rZGN3dWZyUDZlcW9vby8zUE5ZcUhjQ29IZHFDdE5uendpMXpaeVF4Zjh1L3hjN3Y5akJyMjc0RlExMTljZTgwTmJRczRhR2JpKzg2MUdNTVR5MTlPbFR5bnJSRmRNb3lpMmlzYkdSSis1OVBKVFYzZGROMmY3MmZ4R2VOZmU3Rk9VV1VWbFd5YUxuM3VTdFB5MENtbjVsYno1bDZva2NsM0N3TEl1SDczaW94WDdpRStLNStNcUxRMjA2SXRQMDJUTW9YRitJdjliUFkzY3Z4T0Z3aElaSDNmMzRQYmo3bk5pWndxQmpYbnNSRVJHUnpxQ2VpMVBrN3VObXdjSTdtWFQrSkJLU0VqQU9RMUpLTXVkTVA0Y0ZqeXdnUHZId1BJTHZYZnM5Um45ckRCR1JFZFQ2YXBnMGRSS1R6cC9VNW5hekptVXo3WXBweENmRTQzQTQ2Tk8vOVh5UEUzVm01cG5jY084ODBvYWs0WEs1Y1BkMWMrWDgyV1NNYTVxazN0NXpXU2VuSkhQbm8zY3llZXJrcHVkc0RIRzk0aGd6eFJOcWN5TEhKUndtWHpDWmMyZWRTM1JzTkpIUlVXU016K0MyQjI5dk1TeXFJektsRFUzanRnZHZKMk5jQnRHeFRTZlVTRTVKWnNwRlUraWQydnVrbmt0SHZQWWlJaUlpbmFGTEQrYjJlRHdXd0lCN0I3V3IvZTdmN0FCMFFiSWpXWmJGQXpjOXdPN3RYekY0K0dEdVhIaVgzWkZPU0ZzWEpwUW1Mejc4WjliOWN4M0ozK3ROVE9hSlRkcXZXRnBLYlc0TmxtWDl5T3YxUHQ5QkVVOHJKL3ArSWkwMXY3L3ErSjI4NW1PWWs1UFRwVCtiUlU1bnplLzEranZyT0JvVzFZUHMyYkdINHZ4aXhrd1pRMEp5QXBWbGxTeDlhU203dDM4RndNVHpKZ0p3eCt6Ymo3bU5oMTU5dUZPeWlvaUlpRWpYbytLaUI2bjExZkQ2TTYveCtqT3Z0WmdiQUpBeExvTnpwbjhiZ0h1ZnZzK3VpQ0lpSWlMU2hhbTQ2RUdTVTl5TXlENkxIVnUreEYvckp5WXVoZ0dEQnpMeHZJbE11V2hLNkpTbkNZZXUreUFpSWlJaWNpSlVYUFFnN3I1dWJubmdGcnRqaEpYbXo0aUlpSWljUG5TMktCRVJFUkVSQ1FzVkZ5SWlJaUlpRWhZcUxrUkVSRVJFSkN4VVhJaUlpSWlJU0Zpb3VCQVJFUkVSa2JEb1djWEZvV2ZiVUZkdmJ3NlJUdERRME5CMHc2bUxrSXFJaUVqbjZGSEZoU3U1NmN5N0pmc08ySnhFcE9PVjdTOER3Sm5ndERtSmlJaUk5QlE5NmpvWE1lbHhWUCtya3ZkZlg4N3NHNjhpT2lZNmRPRTRrZTRpRUFoUTVDM2l5ODFmNG9oekVqRWcwdTVJMGczVnJLK21lbFZscStWN0g5NFZ1aDAzdmhlOXZwM1ltYkZFUk1SbVBhcTRpSnZjaTlxQ0dqNzc2RE0rKytnem9tT2lpVStNdHp1V1NOZzAxRGRRV1Y0SkZ1QXdKTTVJeGpoVVFFdjRSUTZPSm5pd3ZOWHk0TUZnNkhiVW1kR2RHVWxFUkU0RFBhcTRjRVE2NlB2amZwUXZLYVZ1bXgvL3dhYi9STG9WaDhIVngwWGloY2xFRGRHWE8ra1lFU2tSdVBxNGFDeHBiUE54WjVLTHlQNVJuWnhLUkVUczFxT0tDd0FUNWNCOWVSOEFBalVCckxyZ2NkYVFVN1gvcVQwQTlMMnh2ODFKZWdDSHdkbkxpZEVrYnVrRU1SbHhiUTZOQW9nYXFzSldSS1FuNm5IRnhaR2NjVTZJMDJUWHp1SnlSOWdkUVVUQ0tIcDR6REdMaTVqTTJFNU9JeUlpcDRNZWRiWW9FUkVKbjRpK2tUaVRXdjlHNWVqbElPb2I2cmtRRWVtSlZGeUlpTWpKTVJDVDNycUhJbnBvREdoa25vaElqNlRpUWtSRVRscjBtVEd0bHNWa3hObVFSRVJFVGdjcUxrUkU1S1JGREl6RUVYLzRvOFFSNnlUeW16cExsSWhJVDZYaVFrUkVUcG94aHRnamVpb2l2eG1sYTZ1SWlQUmdLaTVFUk9TVVJCMHhOS3F0T1JnaUl0Sno5T2hUMFlxSXlLbUxUSXZDRWVQQUNqYWRubFpFUkhvdUZSY2lJbkpLak5NUVBUS0dZRzFRRjNBVUVlbmhWRnlJaUlTWlpWblViZlZUczY2YStwMzFXSFZCdXlOMU9NdXlBTmo5bXgwMkora2tEbkFtT29uSmlpUE8wd3RudkM3SUtpSUNLaTVFUk1MS3Npd3EzeXVuTnNkbmQ1Uk9aWXdKRlJnOVFoQUM1UUY4SDFWUjgwazFLZGYxSTZKUGhOMnBSRVJzcCtKQ1JDU002clljcERiSFIzeGlQRmZPdTVMaEdjUHBsWlJnZHl3SnM0YUdCa3AybC9EQm9oV3NXN1dPaXNXbHBQd29WV2ZLRXBFZVQyZUxFaEVKbzVwUG0zb3NycjdsYWp4bmoxVmgwVTFGUkVRd1lQQUFycjN0T3I1eHhqZG8yRmRQL2E0NnUyT0ppTmhPeFlXSVNCalY3Nm9IWU1pSUlUWW5rYzZTT2pBVmdNYjlqVFluRVJHeG40b0xFWkV3YXA2OEhaL1l5K1lrMGxsaTRwcE92eHVzQzlpY1JFVEVmaW91UkVSRVJFUWtMRlJjaUlpSWlJaElXS2k0RUJFUkVSR1JzRkJ4SVNJaUlpSWlZYUhpUWtSRVJFUkV3a0xGaFlpSWlJaUloSVdLQ3hFUkVSRVJDUXVYM1FGRVJNSnQ3Tml4dHdlRHdmZThYdS9uZG1jUkVSSDdqQmt6Wmk1d2ZSdkxWemZmdGl4cmNXNXU3c09kR3F3YlUzRWhJdDJPWlZrUEdXTWU4bmc4VzRDWGdzSGdlN201dVo4Qmx0M1pSRVNrODFpV3RkSGhjSHpyNk9YR21DT1gzZCtKa2JvOURZc1NrZTVzR1BCTGg4T3hic3lZTVR0SGp4NzkrNnlzckg4RG5IWUg2MHpCWUpDdFJWdFordEtTTHIwUEVaRVRsWnViKzZsbFdidU85YmhsV2Z1OVh1L2ZPek5UZDZlZUN4RTVIZ2ZnU0U5UGQ5VFYxUm0vMys5d3U5Mk91cm82UjN4OHZLTyt2dDdSME5EZ0NBYURKakl5MG1sWmxvbU1qSFFFQWdGSFJFU0VJeEFJT0lMQm9IRzVYTTVnTUdpQ3dhREQ1WEkxTDNlNFhLN20vNXRnTU9nSUJvTU95N0ljRG9mRFlWbVd3K2wwR3N1eUhNRmdNTFNzK2YrV1paa2o3emYvdjYwbllZd1phSXhaNEhBNEZuZzhuZ1BBRzVabEZRVUNnY1g1K2ZuSC9PRHBEaGEvc0poL3ZOUDAyWG5KbkZsZGRoOGlJaWZwSmVDdVl6eTJ2RE9EOUFRcUxrVGttSXd4Zi9KNFBIOXF2aDhWRlVWQ1FnSUFMcGNMeTdLSWlJZ2dJaUtpMWJyTmp6c2NEaHlPcHUvN1I5NTJPcDA0bmM3UWJjdXlNTWFFbGgyVkk3VGNHQlA2Zi9QdG81ZTNRd293LzlCMi85UGo4U3hxM245M0ZBd0dUNmo5eVJ5TEU5MkhpRWhuTWNiOGpXTVhGNjkzWnBhZVFNV0ZpQnlUWlZsQlkwemcwUCtEbG1VRkFldUkyMEZqVExDcDZlRTJSejF1QVVjdnQ0NXMyL3o0TVpaYmh6Sll6ZnM3NG5IcjZHMGMydC9sN1gyT3hoZ0gwS2VyRmhaMS9qcmVmWGtaM2pWZXlnK1VFeFVkeFRlR2ZvT2JmM3NMRHFlRCtUUG50V2pmZlAvcFpmL2Q0djUzTGprWFkyRE5CMnVZZXVsVVpsdzFrMkF3eUVmTFBpTHZrMXkrMnZZVi9vTiszSDNjbkQzdGJLWmVla0dvQURuZVBnQXF5eXA1NThWMzJQQnBBWFgrT3ZvUEdzRDAyZFBKbnBUZFl0MTl1L2J4OWd0dlVaeGZqTlBsWk9KNUUwTTVBSDc2bnovanNic1hBakR6aHpPWlBudEdhTjM3ZjN3ZkpYdEsrTmFGVTVoejg1eFRPN0FpMG0zazVDMXZQS2tBQUNBQVNVUkJWT1NzSFRObXpINWpUTjhqbDF1V1ZlNzFldCszSzFkM3BlSkNSTDdPVDNKeWNwNjNPOFNKOG5nOHg1dTRYV0ZaMWorQVJTVWxKWC9idFd2WHdYYXNjMXI2ODBNdmtMODJIMmpxdGZIWCtpa3VLQ1lRQ09Cd09uQkZ1QWdHZ3FHZUJWZEUyMi83dVd1OFZKUld0T2l4cVBYVjh1YXpiNFMyYlZrV0pYdEtXUHpueFZnV1hIalpoYUZ0ZnQwK2ZKVStIcnJ0UWNwS3lrTGIydm5GRHY3NDIyZVlkOTk4TWlka0FsQnhvSnhIRmp5TXI4b1hhcmRxeVNvaW95SkQyeHFlT1p3Ky9mdFFzcWVFL0xYNW9lSmk5NWU3S2RsVEFzQ2s4eWVkN09FVWtlN0pNc2E4RFB6c3FPWHZveE45aEoyS0N4SHBFU3pMMm0rTVdRRzhtWk9Uc3h4b3REdFRPSHkrdnVsc3Urbmowcm4rbmhzQTJMeGhNMDVYMHpDeXh4Yy93WnZQdnNtcUpTdEQ5OXRTVlY3Ri9QdHZKSDFjT3JXK1dxQnB1TnFGbDEzSXBQTW5rNXFXU25WbE5YKzQrekgyN05qRDZoVWZoNHFMNCszanZWZmZwYXlrak1IREJ6UHYvdmxFUjBmeDVDK2ZZc3VHemF4NDQvMVFjYkg4OWVYNHFud1lZN2oydHVzWTkrMXhGT2NYOC9Tdm5ncHR5eGpEbEl2TzVwMFhGN1B6aTUxVWxGYVExRHVKdlAvTEF5Q2xYd3BuakRyajFBK3NpSFFyZ1VEZ2JhZlQyYUs0TU1hOGFsZWU3a3huaXhLUmJzdXlyRjJXWmYzSnNxeXBYcSszZjA1T3p0eWNuSnlsZEpQQ0FxRFBnRDRBYk4rMG5ZOVhmSXkvMXMvSU1TTkRjMXZhYTlUWVVXU016OEFZUTF5dk9BQmk0bUtZTmZlNzFOYlU4bjhmcnVHZlMvK0pGV3o2a2E5MGYybTd0OTNjczdMemk1Mzg0cnA3dUgzMjdXejkvSXVtWlZ0M2h0b1ZmbFlJd0ZtanoyTDhkOFpqakdGRTlnZzhaM3RhYkcvUzFFazRYVTN6ZEFyV05XMDc3NU5jQUNhZU42bmJ6cDBSa1pPWGw1ZjNmOENSYjF5Vk9UazU3OW1WcHp0VHo0V0lkRHVXWlQwUkNBUmV6cy9QWDJ0M2xvNzIvKzc4RVg5OTdDOTh1ZmxMM25qbWRkNzYweUttWEhRMlYvemtDaHpPOWhjWUtmMzZ0RnIyNWVZdmVlNC9uNldzcEF5WHkwVkt2eFQ4L2pvQWdvSDJUK0N1S0t0b1dpY1liRFh4dTZHK29WVzcxSUdwTGRyRXhzZTF1SitRbEVEV3hDeThxNzNrcjgwbmMzd21PN2Jzd0JqRHhQTW10anVYaVBRb0FjdXlYakhHM0hUby9nb2dZR2VnN2tyRmhZaDBPMTZ2OTJhN00zU1dBWU1IY09mQ3U5aXhaUWNyLy9ZUDFxMWF4Ny9lL1lpMElXbWNQZTNzVnUyUGRTYW90cGE5OUllL1VsWlN4aG1qenVDbVg5OUVaSFFVTHoveEVxdFhyRzdWOXV2MkVSTWJRMDExRFpPbVRtYnVUK2NlYzczSXFFajh0WDRxeXl0YkxDOXJvNWRreWtWbjQxM3RaVlBlSmo3NzEyY0FuREhxREZMNnBYeHROaEhwdVFLQndEc3VsK3NtQU11eTNyUTdUM2VsWVZFaUlsM1lQOTc1TzVWbGxRd2FOb2p6dnpjMXRMeDAzK0V2NUJHUmgzOUgybEs0aFlNMUI5dTE3YjI3OWdKTkU3UWRUaWU3dDMrRmQ3VzN6YlpmdDQvaEdjT0Jwa25qeGZuRldKWkZmVjA5M3RVNW9VbmVBRU5HREFHZ1lHMEJHNzBic1N5THZFL3lLUGkwb05YK1JvNFpTZS9VM2pRMk5MSnF5U3BBRTdsRjVPdmw1K2YvTDFCcFdaYXZ2cjVlVi96c0lPcTVFQkhwd3Q3NjAxdTg5YWUzY0RnY29TRkhEb2VEcklsWm9UWkR6eG9hdXIzd3JrY3h4dkRVMHFlUHUrMjBJV2w4dWZsTE51VnQ0cFpMYjhheUxIcW45ZzVOK0Q3UzErMWordXdaRks0dnhGL3I1N0c3RjdiSWV2Zmo5K0R1NHdiZ29pdW1VWlJiUkdOakkwL2MrM2pvREZYdXZtN0s5cGUxMko4eGhtOWRNSVdsTHkyaC9FQTVFWkVSZU00ZTI5N0RKaUk5VTRObFdhOEFxWVdGaGZWMmgrbXUxSE1oWVZkYjRLUGsrYjJoLzVvZHVheG1iYldOQ1VXNmp6RlRQQ1FrSjJCWkZqRnhNWncxK2l4dStzM05ERGxyU0toTjFxUnNwbDB4amZpRWVCd09CMzM2dDU1ZjBaWnJiN3VPWWVuRGNMbGNKUFpPNG9vYi9wMk04Umx0dHYyNmZhUU5UZU8yQjI4blkxd0cwYkhSQUNTbkpEUGxvaW4wVHUwZGFuZG01cG5jY084ODBvYWs0WEs1Y1BkMWMrWDgyV1NNYTlwblZIUlVpMzErNjhKdmhZWmZaVThlSGRxMmlNalhlQnZRa0tnT3BKNExDYnVJdnBFMDdHNzlnOENSeTF4VGt6b3pra2kzOWVPZi83aGQ3V2JOL1M2ejVuNjMxZklqTDNSM3ROUzBWRzc5L1cydGx2LzdEVmVlMEQ0QUJnMGJ4UHhmM25qY25Ka1RNa09ucG9XbStSc1AzUFFBQVAyKzBhOUYyOUo5cFRSZFd4RW1UNTE4M0cyTFNMczRzck96cHpvY2psdU1NVk9BUkxzRGhadGxXWGc4bm01M0dsckxzdXFCemNhWTV4c2FHbDRzS0Nnb3R5T0hlaTRrN0NKU0kzRW1PWS81dUxPWGs2akIrb1ZSUkZyYXMyTVBIeTM3aUtyeUtxRHBxdDR2UC9FeXU3ZC9CUkE2RTFSMVJUWCtXajlML3ZJM29Lbm9PR3YwV2ZhRUZ1bGVIR1BHakhuSzZYU3VNTVpNcHhzV0Z0RDJDU3k2QTJOTXBERW1IWGpVNVhJVlpHVmxwZG1SUXowWDBpRmlNdUx3ZlZ6VjVtTlJaOFIwY2hvUjZRcHFmVFc4L3N4cnZQN01heTNtWlFCa2pNdmduT25mQnVET09RdEM4ekVjVGdkWHpwdmRiYjhzaUhTbTBhTkhYMnlNdVNFK01aNHI1MTNKOEl6aDlFcEtzRHVXdEZOOVhUMTdkKzFsNlYrWFV2alpob0ZPcC9OWllIcG41MURQaFhTSTZCSEhMaUJpMG1NN01ZbUlkQlhKS1c1R1pKOUZURnhNYUE3SkdhT0djZFgvOTBQbTNUOC9kTjJPaE9RRWpNTXdZUEFBYnJoM0htZG1uV2x6Y3BIdXdSaHpJOERWdDF5TjUreXhLaXk2bU1pb1NBYWRNWWo1OTg4bnNYY2l4cGlMTXpNemh4NS96ZkJTejRWMGlNaitVVGg2T1FoV3Q3eGdsb2x4RURrazZoaHJpVWhQNXU3cjVwWUhiamx1dTkvOTlmZWRrRWFrNXpIR2ZBc09ueFphdWlaakRLa0RVcWtzcmNUcGRHWUNXenR6LytxNWtJNWhJRFlqdnRYaXFET2lOWHhCUkVUazlKUUlFSi9ZeSs0Y2NvcGk0cHBHa0RnY2prNS9NVlZjU0llSkd0RjYwblpzaG9aRWlZaUlpSFJYS2k2a3cwUU9qTUxFSFA0blpxSU5VVU0xbVZ0RVJFU2t1MUp4SVIzR09BeXhHWEdoKzFGRG96Rk9EWWtTRVJFUjZhNVVYRWlIT3ZLc1VUR2o0cjZtcFlpSWlJaDBkU291cEVORkRvckVSQnRNcENINlRBMkprdTdQUkRUMXp0WDZhbTFPSXAzRmY3QU9BRWVrUGxKRlJQUk9LQjNLT0IzRWpJclZrQ2pwTVNJR1JBS3dhOXN1bTVOSVp5bmJYd3FBczdmTzdpNGlvdUpDT2x6MFdiRkVqOVJab3FSbmlCM1RkQXJtVjU5NmhUMDc5MkJabHMySnBLTTAxRGV3L1BYbGJOMjRGV2VpazZqQnJjK1FKeUxTMCtobmxrNWdCWUxVNXRaUTY2Mmg4VUFEVmtQUCs3SmhXUllWaTB2dGp0RjVuT0J5UnhDVEdVdjgrQVJNcEhwdGVvcVlVYkVjTEtoaDN4ZjcrTTI4WCtPS2NCRVZyUXRIZGplQllCQi96VUVBTEFQdTcvWlc3NnlJQ0NvdU9wd1ZDRkw2U2duMTIrdnNqbUtySG5maHZBQTBsalJRdmJLU2d3VTFwRnpYRDBlVU9ncDdBdU0wdUsvb1E2M1hoMjl0TlkzbGpUUTJOTm9kU3pxQ0U2TFBqS1hYT1lsRTlJMndPNDJJeUdsQnhVVUg4MzFTVGYzMk9nWVBIOHdWMTE5Qi8wSDlpWTdWeE9idXJ0NWZ4LzQ5SlN6NXk5L1k4T2tHcWo0b0orbVMzbmJIa2s1aVhJYTQ4YjJJRzk4THE5NGkyQmkwTzVLRW1YRTBuYWpDT0hyWUR5Y2lJc2VoNHFLREhkelFkTWFZSDk3MFE5S0dmc1BtTk5KWklxT2pTQnVTeHRXM3pPWE9PUXZ3Ri92dGppUTJNWkVHWjZUVDdoZ2lJaUtkUXVNME9saWdyR2s0UkovK2ZXeE9JbmFJVDR3bktqcUtZRzJBb0YrL1hvdUlTTWNiUFhyMDVSNlBaeXlncmpYcGRPcTU2R0JXWTlQazdhZ1luVVdrSnpMR0VKY1FSNTIvam1CZEVFZTA2bmtSRWVsWXhwanJnZk05SHM4T3k3SmVBWlo0dmQ1MVFNRE9YUFgrT2xZc1drSE94em1VN2l2RkdFUGEwRFR1ZUhoQnFFMVZSUlh2dmZJdUJlc0txS3FvSWk0K2pwR2VrVnd5WnhidXZ1NVF1L2t6NXdGdzdxenorTWJRTk41LzQzM0tENVF6ZE9SUXJybjFXc3BLeWxqMDNDSjJiZDFKb2p1UjcxOTNLWjZ6UGFlODdzbG1UQjNZbHc4V2ZVQlZSUlVqc2tkd3phM1hFcDhRMzNFSDIwWXFMa1JFUkVTNnAwSEdtTHVBdXp3ZXoxN2dWY3V5M3ZGNnZXdUFUajNUaFArZ24wY1hQTkxpR2tER0dMWVZiUXZkcnl5cjVNRmJmMC81Z2ZMUTQxVVZWYXhkdVpiQzlZWGN0ZkRuTGI2OEF4U3N5MmZWa3BVWVk3QXNpMDE1bTNqMmdUK3laOGNlNnV2cXNTeUwwbjJsdlBqSW54bVdQb3lFNUlSVFd2ZGtNbTc0dElCVlMwcEMreW44ckpDM1gzaWJ1VCtkRy9iamZEclF6NmdpSWlJaTNWOC80R2ZHbUk4OEhzOWVqOGZ6MU5peFl5Lzg1amUvMlNsREs1YS90anhVV0V5ZlBZT0ZpeDdqOGNWUDhKTjdyZysxV2ZieU1zb1BsT053T3BoMzN6eWVXdm8wUC92ZHJVUkVSdUNyOUxIMHBTV3R0dXVyOG5IL003L2tQLy9udjBoT1NRWmdlL0YycGt3N215ZmVlWkpwVjB3RG9MR2hrZUtDNGxOZTkyUXlWbGRXYzk4ejkvTmZmLzBkU2IyVEFQajhzOEpUT3A2bk0vVmNpSWlJbkVZOEhrL1B1eGlTZExiZXdIekxzdWE3M2U1cXQ5djlWaUFRZUtzamQraGRuUVBBc1BSaHpQemh6TkR5MFpOSGgyNXYrTFFBZ1BTeEdXUk95QUpnZU1ad01zWm40bDJkdzhhY2phMjJtelVoaTlTMFZBQkdqUjNGNmhXckFiam9zb3R3T0IxTU9IY2k3Ny94UGdDK3l1cFRYdmRrTW1aUEdrMi90SDZIOXBQT21nOVdVMzFVbHU1RVBSY2lJaUlpUFpjRFNIRTZuWDBzcStQcTJ1WmhSQU9IRER4bW0rWXYzTDJQR2xhVWVHZ29VNDJ2cHRVNmNVZk1XNGlNT256QjBsNUp2UUNJaUR4OERacGdzT1h6TzVsMVR5WmpiSHhzNkhielJWVTc4bGpiVFQwWElpSWlwNUdjbkJ5ZDRVZE95Wmd4WS81dWpEbi9hNXBVV3BiMWQ4dXkzdDYvZi84N3UzZnZyZ1h3ZUR3dmRGU21tTmdZZkZVKzluKzEvNWh0NGhQaXFTcXZvcks4c3NYeTVzSWswWjNZVWZIYXJTdGt0SnQ2TGtSRVJFUzZ2MUxMc2w0TEJvUGZyNnVyNit2MWVpL0x6YzE5cGJtdzZHanA0OUlCS01vdFl1WGZWdEpRMzBCalF5TTVIK2VFMm96eWpBS2dZRjBCbS9JMkFWQ2NYMHpoK3FiNUNWbUhoaUhacVN0a3RKdDZMa1JFUkVTNkljdXk5Z0VyakRHdjV1VGtmSWlOcDZLZE5mZTdGT1VXVVZsV3lhTG4zdVN0UHkxcXpzalR5LzRiZ0psekx1SHo5WjlUVlZIRkgrNTVMSFIySllEZXFTbE1uejNEcnZnaFhTR2ozVlJjaUszK3N2Qi95Ritiejd6NzVuSEdxR0YyeHhFUkVlbnlMTXQ2T3hnTVBwQ1hsL2NSY0ZwY3dUVTVKWms3SDcyVHBTOHRwZkN6UW54VlBtTGpZeG1lZVdhb2pidVBtd1VMNzJUWlMwdjVmUDNuK0twOUpDWW5rVFVoa3hsWHpTUSswZjdyUW5TRmpIYnIwdU02bTgrb01lRGVRWFpIT2FiZHY5a0JFS3JLZTZKZ01NajI0dTBVZnJhQlMrYk1hdkhZVDM5d0MvVjE5VXk3WWhxejVuN1hwb1FkNnhmL2NROWwrOHZvZS9NQVhJbGRvNTZ2V0ZwS2JXNE5sbVg5eU92MVBtOTNuczdRRmQ1UHBIdHIvcnpRbkF1eFMvUDdZRS8renRKZC9QRzN6NUQzU1I3QTFUazVPUzkxNXI2N3hqY2Q2ZElXdjdDWWY3enpkNEJXeGNYRlYxNU13Ym9DSnB3MzBZNW9JaUlpSWhKR0tpNEV5N0l3cHVOK0tBc0dqOTBqZTlIbDA3am84bWtkdG04UkVSRVI2VHdxTG5xWStUUG5BZkNkUzg3RkdGanp3UnFtWGpxVkdWYzFYZENtcXFLSzkxNTVsNEoxQlZSVlZCRVhIOGRJejBndW1UT3J4ZVhzbTdkejdxenp1UHdubHdQdzVyTnZzbXJKU3VCd2wycHp1NlBYTy9yeDV1MGNlVDkxWUY4K1dQUUJWUlZWak1nZXdUVzNYa3Y4RWVlazNyZHJIMisvOEJiRitjVTRYVTRtbmplUllERElSOHMrYXJFUEVSRVJFZWtjS2k1NnFOdzFYaXBLSzFyMFdGU1dWZkxncmI4UG5hdlpHRU5WUlJWclY2NmxjSDBoZHkzOGVZc0NvejFjRVM2Q2dXQ285OElWMGI1L2NocytMV0RWa3BMUVdSZ0tQeXZrN1JmZVp1NVA1d0pRY2FDY1J4WThqSy9LRjhxNmFza3FJcU1pVHlpZmlJaUlpSVNQaW9zZXFxcThpdm4zMzBqNnVIUnFmVTJudUY3MjhqTEtENVRqY0RxNC9wN3J5WnlReGVZTm0zbnl2aWZ3VmZwWSt0SVNycm4xMmhQYXorT0xuMmpSby9INDRpZmF0VjUxWlRYM1BYTS9zZkd4L082Vy82S2l0SUxQUHlzTVBiNzg5ZVg0cW53WVk3ajJ0dXNZOSsxeEZPY1g4L1N2bmpxaGZDSWlJaUlTUHJxSVhnODFhdXdvTXNabllJd2hybGNjME5SYkFKQStOb1BNUXhlQkdaNHhuSXp4bVFCc3pObllhZm15SjQybVgxby9FcElTR0RXMjZjSTcxWlhWb2NjTER4VWFaNDAraS9IZkdZOHhoaEhaSS9DYzdlbTBqQ0lpSWlMU2tvcUxIaXFsWDU5V3k1cS92UGMrYXVoVFluSUNBRFcrbW80UGRraHNmR3pvZGxSMEZFRG9JalVBRldVVkFLUU9URDFxdmJoT1NDY2lJaUlpYlZGeDBVTzFkWGFvNXNuU2xlV1ZMWlkzejhGSWRDZTJXajhZUEh5eHovcTYrdVB1OThnQzRWUTB6NjA0T212Wi90S3diRjlFUkVSRVRweUtDd2taNVJrRlFNRzZBamJsYlFLZ09MK1l3dlZOUTVDeURnMlZnc09GeHRhTjI3QXNpNGI2Qm9weWk5cmNia1RrNGFrOVd3cTNjTERtNENsbkhUSmlTRlBXdFFWczlHN0VzaXp5UHNtajRORFFMaEVSRVJIcGZKclFMU0V6NTF6QzUrcy9wNnFpaWovYzgxam9URTBBdlZOVG1ENTdScWh0NW9Rcy9uZjV2OWo1eFE1K2RjT3ZhS2lyeDMvUTMrWjJoNTQxTkhSNzRWMlBZb3pocWFWUG4xTFdpNjZZUmxGdUVZMk5qVHh4NytPaHJPNitic3IybDUzU3RrVkVSSG9peTdKOHhwajRXbDl0aStISjB2WDQvWFhOTjJzN2U5L3F1WkFRZHg4M0N4YmV5YVR6SjVHUWxJQnhHSkpTa2psbitqa3NlR1FCOFltSHJ6SHh2V3UveCtodmpTRWlNb0phWHcyVHBrNWkwdm1UMnR4dTFxUnNwbDB4amZpRWVCd09CMzM2dDU3dmNhTE96RHlURys2ZFI5cVFORnd1Ris2K2JxNmNQNXVNY1JuQTRYa2FJaUlpMGo3R21CeUFYZHQyMlIxRlRsSFp2cVpoNG9GQVlGTm43N3ZqTHN2Y0NUd2Vqd1V3NE41QmRrYzVwdDIvMlFIb2dtNmR3YklzSHJqcEFYWnYvNHJCd3dkejU4Szc3STRFd0MvKzR4N0s5cGZSOStZQnVCSzdSbWRoeGRKU2FuTnJzQ3pyUjE2djkzbTc4M1NHcnZCK0l0MWI4K2RGVGs1T2wvNXNscTVyOU9qUlZ6a2NqcGRUMDFMNXlUM1gweSt0WDV0ek5PWDA1VC9vWitsZmw3QnF5U3FBVDNKeWNyNEZoR2ZDYXp0MWpXODZJa2ZaczJNUHhmbkZqSmt5aG9Ua0JDckxLbG42MGxKMmIvOEtnSW5uVGJRNW9ZaUlTTmZTME5Dd0tESXljczYrWGZzdS9zMjhYK09LY0dra1FCY1NhQXlFaHFoYmx1VUxCQUkvcHBNTEMxQnhJVjFVcmErRzE1OTVqZGVmZVEySHd4RzZBamhBeHJnTXpwbitiUnZUaVlpSWREMkZoWVgxdzRZTiszNUNRc0tQZ1o4Mk5qU2UwZGpRYUhlc3NMTXNxOXYyeUZpV1ZXT01lVDBRQ1B3MlB6OS9teDBaVkZ4SWw1U2M0bVpFOWxuczJQSWwvbG8vTVhFeERCZzhrSW5uVFdUS1JWTzY3WnVHaUloSVI5cXlaVXNkOENUd1pGWldWbHg5ZlgyMDNabkNLVG82K2xhZy84R0RCKyt3TzB1NFJVZEhCM0p6YzZ1QndIRWJkeUFWRjlJbHVmdTZ1ZVdCVyt5T0lTSWkwbTNsNStmWEFKMTNCZDFPNFBGNGZnQkVGeFVWNmNKWUhVUm5peElSRVJHUmJpOHJLMnNFTUFJWTdQRjR4dHFkcDd0U2NTRWlJaUlpM1o3VDZaeHh4TjBmMmhha205T3dLQkdSTUdnc2I2VDZmeXVwMjN5UVlHM3crQ3RJdDJJWmlPampJdjViQ1VTZkZZc2pRci9kaVp4dWpERkhGaFRUZ1Z2dHl0S2Q2ZDFQUk9RVStkWlVzZi9KM1J6TXExRmgwVU1aQ3hyM04xTHhUaG43SHZ1S3hvcnVkNFlka2E0c016TnpLT0E1WXRHSTdPenNkTHZ5ZEdmcXVlaG9UZ01CaXpwL25jNFYzUU5abGtXdHJ4WUFSNlJxK2U2b2JydWZxbjlVNEhRNXVmUS9MbVgwNU5FazkzSGJIVXM2V1VOOUExOXQzOFdpNXhheGRlTld5dDhzb2MrUCs5c2RTMFFPY1RxZDA5cFlkaFZ3ancxeHVqVjkyK2xncm1RbkFLWDdkRktDbnFqV1Y0dS8xbytKZHVDSTBaOWJkMVR6YVRVQWMyNmV3N216emxOaDBVTkZSRWJ3elRPSGNQdERkOUIvVUg4YTlqWlEvMVdkM2JGRTVCQ0h3ekg3NkdXV1pjMW9xNjJjR24zYjZXQXhJK01BV1BUY20remVzWnM2dno1c2VvS0crZ2IyNzk3UFczOWFCRUQwR2QzcU5PRnloTHJ0VFgvVEk3SkcySnhFVGhkOSt2Y0JvTEZFUTZORVRnZGp4b3daQUp4OTlISmpUSFpXVnRZUUd5SjFheG9XMWNIaS95MEIvOWFERk9VVzhkdjV2MmxhcU91N2RYL1c0WnZPSkJlSkYrdlg3TzdLOGpmTnNVaEtTYlk1aVp3dVl1SmlBQWpXMjNvZEt4RTVKQmdNWHVSME90dDh6T1Z5WFFVODBMbUp1amNWRngzTU9BMHAxNlJTL2E5S0RtNnNKVkRSYVBOMUU2VXpXQVpjaVM2aWhrZVRlRzRTSmtxZGhDSWlJblpvYTBqVUVTNUJ4VVZZcWJqb0JNWnBTRGczaVlSems0Q21TYjdTdlJtajdpa1JFUkc3cGFlbnU0MHhGM3hOazRrWkdSbXBHelpzMk5kcG9ibzVGUmMyMEJkUEVSRVJrWTRYRlJWMThmSGFSRVJFekFFZTZZUTRQWUtLQ3hFUkVSSHBsbkp5Y2w0R1htNis3L0Y0ckVQTDlVdHZCOUZBY0JFUkVSRVJDUXNWRnlJaUlpSWlFaFlxTGtSRVJFUkVKQ3hVWElpSWlJaUlTRmlvdUJBUnNVRXdHR1JyMFZhV3ZyVEU3aWpkZ282bmlNanBRV2VMRWhHeHdlSVhGdk9QZC80T3dDVnpadG1jcHV2VDhSUVJPVDJvNTBKRXhBYkJZTkR1Q0oydUl5OGcycEhIVXhjK0ZSRnBQL1ZjaUloMHN2a3o1N1Y1LytsbC94MWFWbFZSeFh1dnZFdkJ1Z0txS3FxSWk0OWpwR2NrbDh5WmhidXZ1OVc2NTg0Nmo0RkRCdkxCb2c4bzIxZEtTdjhVWmx3MWs3SC9OcmJGdnRxNzNlT3A5OWV4WXRFS2NqN09vWFJmS2NZWTBvYW1jY2ZEQzFyaytzNGw1MklNclBsZ0RWTXZuY3FNcTJZQ1VGbFd5VHN2dnNPR1R3dW84OWZSZjlBQXBzK2VUdmFrN05BK2dzRWdIeTM3aUx4UGN2bHEyMWY0RC9weDkzRno5clN6bVhycEJhRUxrbmJFOFR4V2JoRVIrWG9xTGtSRU9wa3J3a1V3RUF6OTJ1NkthUGxXWEZsV3lZTzMvcDd5QStVQUdHT29xcWhpN2NxMUZLNHY1SzZGUDI5VkNPU3Z6V1BWa3BVWVk3QXNpNzA3OS9MQ2c4OFRFeGZES00rb2s5NXVXL3dIL1R5NjRCRjJiZHNWV21hTVlWdlJ0bFp0YzlkNHFTaXRDQlVDQUw1S0h3L2Q5aUJsSldXaGRYZCtzWU0vL3ZZWjV0MDNuOHdKbVFEVSttcDU4OWszUW0wc3k2SmtUd21MLzd3WXk0SUxMN3V3dzQ1blc3bEZST1Q0VkZ5SWlIU3l4eGMvd1p2UHZzbXFKU3REOTQrMDdPVmxsQjhveCtGMGNQMDkxNU01SVl2Tkd6Yno1SDFQNEt2MHNmU2xKVnh6NjdVdDFpay9VTTcxdjdpQnJJbFpiQ3ZheHVQM1BrNjl2NDRQMy9vd1ZGeWN6SGJic3Z5MTVhSENZdnJzR1Z6d2d3dHd1VndVZkZyUXFtMVZlUlh6NzcrUjlISHAxUHBxQVhqdjFYY3BLeWxqOFBEQnpMdC9QdEhSVVR6NXk2ZllzbUV6Szk1NFAxUmNPSjFPTHJ6c1FpYWRQNW5VdEZTcUs2djV3OTJQc1dmSEhsYXYrRGhVWEhURThXd3J0NGlJSEovbVhJaUluR1kySFBxU25qNDJnOHdKV1FBTXp4aE94dmltTDkwYmN6YTJXaWRyWWpiWms3SXh4akIwNUZDeURuMUIzN0hseTFQYWJsdThxM01BR0pZK2pKay9uRWxVZEJST2w1UFJrMGUzYWp0cTdDZ3l4bWRnakNHdVZ4d0ErV3Z6QWRqNXhVNStjZDA5M0Q3N2RyWisva1hUc3EwN1Erdkd4TVV3YSs1M3FhMnA1ZjgrWE1NL2wvNFRLOWcwLzZGMGYybTdzcDdzODI0cnQ0aUlISjk2TGtSRVRqUFZsZFVBOUQ1cXFFNWljZ0lBTmI2YVZ1c2tweVMzdUIrWDBQU0Z1TDZ1L3BTMjI1Ym00VVVEaHd3OGJ0dVVmbjFhTGFzb3F3Q2E1bFFjUFJHN29iNGhkUHZMelYveTNIOCtTMWxKR1M2WGk1UitLZmo5ZFUzckJ0by9nZnRrbm5kYnVVVkU1UGhVWElpSTJNeXlyQlpqKytNVDRxa3FyNkt5dkxKRnUrWXY5WW51eEZiYk9Icm96dDZkK3dCSTZwMTBTdHR0UzB4c0RMNHFIL3UvMm4vY3RtM05XWWlKamFHbXVvWkpVeWN6OTZkemo3bnVTMy80SzJVbFpad3g2Z3h1K3ZWTlJFWkg4ZklUTDdGNnhlcXYzV2M0anFmbVdvaUluQndOaXhJUnNVRkU1T0hmZHJZVWJ1Rmd6Y0hRL2VZNUVnWHJDdGlVdHdtQTR2eGlDdGNYQXBCMWFHalBrWExYZU5tNmNTdVdaYkh1bitzb3p0OTBhRnZwcDdUZHRxU1BhOXBtVVc0UksvKzJrb2I2QmhvYkdzbjVPS2RkNncvUEdCN0tYSnhmakdWWjFOZlY0MTJkRTVya0RiQjMxMTZnYVlLMncrbGs5L2F2OEs3MnRybk5jQjlQRVJFNU9lcTVFQkd4d2RDemhvWnVMN3pyVVl3eFBMWDBhUUJtenJtRXo5ZC9UbFZGRlgrNDU3SFFtWklBZXFlbU1IMzJqRmJic3l5TGgrOTRxRVhiK0lSNExyN3k0bENiazlsdVcyYk4vUzVGdVVWVWxsV3k2TGszZWV0UGkwSVpqano5NjdGTW56MkR3dldGK0d2OVBIYjNRaHdPUjJoNDFOMlAzNE83VDlQd3BiUWhhWHk1K1VzMjVXM2lsa3R2eHJJc2VxZjJibk9DZGJpUHA0aUluQnoxWElpSTJDQnJVamJUcnBoR2ZFSThEb2VEUHYwUGovRjM5M0d6WU9HZFREcC9FZ2xKQ1JpSElTa2xtWE9tbjhPQ1J4WVFueGpmYW51VEw1ak11YlBPSlRvMm1zam9LRExHWjNEYmc3ZTNHQloxTXR0dFMzSktNbmMrZWllVHAwNXUyczZoU2M5anBuamF0WDdhMERSdWUvQjJNc1psRUIwYkhkcm1sSXVtMER1MWQ2amR0YmRkeDdEMFliaGNMaEo3SjNIRkRmOU94dmlNVGptZUlpSnljcnIwb0ZLUHgyTUJETGgza04xUlJMcVZpcVdsMU9iV1lGbldqN3hlNy9OMjUra01KL3Qrc3ZzM093RGE5WXQ5UnpqeUlucVgvK1J5V3pKSVMvL3o2SXVzWGJtV2hJdVNpSitRME83MW12OHQ1ZVRrZE9uUFpwSFRXZk43dmY3T09vNkdSWW1JU0F0M3pMNzltSTg5OU9yRG5aaEVSRVM2R2hVWElpTFN3cjFQMzJkM0JCRVI2YUpVWElpSVNBc0p5ZTBmeWlNaUluSWtGUmNpSWwyWVhYTTlSRVJFMnFLelJZbUlpSWlJU0Zpb3VCQVJFUkVSa2JCUWNTRWlJaUlpSW1HaDRrSkVSRVJFUk1KQ3hZV0lpSWlJaUlSRlZ5OHVhZ0dDZFVHN2M0aDBLMEYvMDkrVU1jWm5jNVRUbm9scWVodXRLcSt5T1ltY0x2d0g2d0J3UkhiMWoxZ1JrUlBYcGQvNUxNc3FCR2dzYWJBN2lrajNZVUhqZ1VZQUFvSEFCcHZUblBZaUIwWUNzTDE0dTcxQjVMUlJYbElHZ01zZFlYTVNFWkhPMTZXTEMrQUZnSXIzeTJuWVc2OGVESkZUWUFVc0FsV05WSDljU2VPQkJvQ0N2THk4UXJ0em5lNWl4OFVEOEpmSC9zTG1nczBFZzNvZjZxa08xaHprcjQvOWxSMWJkdUJNZGhIeGpVaTdJNG1JZExvdWZSRTlyOWY3L0pneFl5NXIzRk4vZnNsemUrMk9JOUtkVkFZQ2dSL1pIYUlyaUQ0emh0aXhjZFN1cjJIaHp4L0ZHSVBUNWJRN2xuUXl5N0lJTkFhYTdqakFmVmtLeGhoN1E0bUkyS0JMRnhkQWcvZi9iOS91V1NPckFqQ09QeWNUWDlZWUpZSmdaeHBKWVJFU2JIUkxDOWxQc0ZqN0Vld1dVUkNFL1FJV2xuNEJiUVVWN0lVc0ZrRUdVb3hMVU5pZ3V6RkZOak9UT1JieHBSR2JPZTdKelB4KzFiM2RVMXd1L08vTHZYdTM5dmIyM2krbHZKdmt0U1EzZW8rQ0JUVk44cURXK3QxNFBQN284UER3cVBlZ1JWQkt5WXUzWHNxTjF6ZnkremVQTXZsNW5PbGsybnNXUFR5VlBQL0daamJlZkNHRERZRUpyS1pGdDkySDNBQUFBcDlKUkVGVWo0dmtLakR1SnJuYmV3ai9iWDkvdnliSndjR0J4M2tzbFZKS25ubjEyYno4M2l2SnJLWnFpNVZUUzgzYStscmk3Z2FzdUdXSUM0RHJZNjJrK05SKzVSUlZBWkJrOFgvb0JnQUFyZ2x4QVFBQU5DRXVBQUNBSnNRRkFBRFFoTGdBQUFDYUVCY0FBRUFUNGdJQUFHaENYQUFBQUUySUN3QUFvQWx4QVFBQU5DRXVBQUNBSnNRRkFBRFFoTGdBdUhLZUpMT0xXZThkcktEWitPL3I3bkhQSFFEekVoY0FWMzVNa3VtdjA5NDdXRUd6MDh1L0RuL3F1UU5nWHVJQ0lFbXQ5Zk1rT2YzNllhYS9UVkl2YSs5SnJJQTZxNWsrbXViMDI0ZFg1N1YrMlhrU3dGeldldzhBdUE3T3pzNCsyOXpjdkQyNWYvSFdnMDkvU1pLVXAwdm5WU3k3T3FuSlB4Mzd3OG5KeWNjZDV3RE1UVndBSkRrNk9yclkzdDUrZTJ0cjY4TlN5dTFhNjNiRzN1N3kvNnExMWxMSy9kbHM5c1ZnTVBqZytQajR2UGNtZ0htSUM0QS9qVWFqeDZQUjZFNlNPMGtHT3pzN3ovWGV4SEliRG9mblNmem9BeXdOY1FIdzd5Nkh3K0ZaN3hFQXNFaTg4Z2NBQUpvUUZ3QUFRQlBpQWdBQWFFSmNBQUFBVFlnTEFBQ2dDWEVCQUFBMElTNEFBSUFteEFVQUFOQ0V1QUFBQUpvUUZ3QUFRQlBpQWdBQWFFSmNBQUFBVFlnTEFBQ2dDWEVCQUFBMElTNEFBSUFteEFVQUFOQ0V1QUFBQUpvUUZ3QUFRQlBpQWdBQWFFSmNBQUFBVFlnTEFBQ2dDWEVCQUFBMElTNEFBSUFteEFVQUFOQ0V1QUFBQUpvUUZ3QUFRQlBydlFld2VuWjNkOS9wdlFFQWdQYkVCVTlTVFZJR2c4Rlh2WWNBQUN1cjloNnd6TVFGVDB5dDlaTlN5czNlT3dDQWxmWjk3d0VBQUFBQUFBQUFBQUFBQUFBQUFBQUFBQUFBQUFBQUFBQUFBQUFBQUFBQUFBQUFBQUFBQUFBQUFBQUFBQUFBQUFBQUFBQUFBQUFBQUFBQUFBQUFBQUFBQUFBQUFBQUFBQUFBQUFBQUFBQUFBQUFBQUFBQUFBQUFBQUFBQU12dkQ1N2ltelFDU2tnZUFBQUFBRWxGVGtTdVFtQ0MiLAoJIlRoZW1lIiA6ICIiLAoJIlR5cGUiIDogImZsb3ciLAoJIlZlcnNpb24iIDogIjQ0Igp9Cg=="/>
    </extobj>
  </extobjs>
</s:customData>
</file>

<file path=customXml/itemProps1.xml><?xml version="1.0" encoding="utf-8"?>
<ds:datastoreItem xmlns:ds="http://schemas.openxmlformats.org/officeDocument/2006/customXml" ds:itemID="{320CA322-6157-AF4F-BA2D-610BE865714A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983</Words>
  <Application>Microsoft Macintosh PowerPoint</Application>
  <PresentationFormat>宽屏</PresentationFormat>
  <Paragraphs>196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Arial Black</vt:lpstr>
      <vt:lpstr>Calibri</vt:lpstr>
      <vt:lpstr>Franklin Gothic Medium</vt:lpstr>
      <vt:lpstr>Impact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 xia</dc:creator>
  <cp:lastModifiedBy>赛 牧云</cp:lastModifiedBy>
  <cp:revision>15</cp:revision>
  <dcterms:created xsi:type="dcterms:W3CDTF">2021-03-11T08:16:00Z</dcterms:created>
  <dcterms:modified xsi:type="dcterms:W3CDTF">2022-03-21T16:53:52Z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E2B9BDAF4EF143EE8D660D65509BB25A</vt:lpwstr>
  </property>
  <property fmtid="{D5CDD505-2E9C-101B-9397-08002B2CF9AE}" pid="3" name="KSOProductBuildVer">
    <vt:lpwstr>2052-11.1.0.11365</vt:lpwstr>
  </property>
  <property fmtid="{D5CDD505-2E9C-101B-9397-08002B2CF9AE}" pid="4" name="KSOTemplateUUID">
    <vt:lpwstr>v1.0_mb_No0tLAFF7ihb6HOR3JWcRg==</vt:lpwstr>
  </property>
</Properties>
</file>